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66" r:id="rId2"/>
    <p:sldId id="346" r:id="rId3"/>
    <p:sldId id="347" r:id="rId4"/>
    <p:sldId id="351" r:id="rId5"/>
    <p:sldId id="350" r:id="rId6"/>
    <p:sldId id="352" r:id="rId7"/>
    <p:sldId id="353" r:id="rId8"/>
    <p:sldId id="354" r:id="rId9"/>
    <p:sldId id="368" r:id="rId10"/>
    <p:sldId id="369" r:id="rId11"/>
    <p:sldId id="365" r:id="rId12"/>
    <p:sldId id="358" r:id="rId13"/>
    <p:sldId id="373" r:id="rId14"/>
    <p:sldId id="371" r:id="rId15"/>
    <p:sldId id="372" r:id="rId16"/>
    <p:sldId id="361" r:id="rId17"/>
    <p:sldId id="370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C1B5"/>
    <a:srgbClr val="E4F0EB"/>
    <a:srgbClr val="8DA38E"/>
    <a:srgbClr val="464A49"/>
    <a:srgbClr val="4B6759"/>
    <a:srgbClr val="CFE4DB"/>
    <a:srgbClr val="C7D6C1"/>
    <a:srgbClr val="637370"/>
    <a:srgbClr val="B1D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65955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than%20Molina\Downloads\horas_de_trabajo%20(3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than%20Molina\Downloads\horas_de_trabajo%20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than%20Molina\Downloads\horas_de_trabajo%20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than%20Molina\Downloads\horas_de_trabajo%20(2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than%20Molina\Downloads\horas_de_trabajo%20(3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Planificación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Hoja1!$L$29</c:f>
              <c:numCache>
                <c:formatCode>General</c:formatCode>
                <c:ptCount val="1"/>
                <c:pt idx="0">
                  <c:v>47.05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C-4AEC-B2AC-265D52CC8E0A}"/>
            </c:ext>
          </c:extLst>
        </c:ser>
        <c:ser>
          <c:idx val="1"/>
          <c:order val="1"/>
          <c:tx>
            <c:v>Redacción de requisitos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Hoja1!$P$41</c:f>
              <c:numCache>
                <c:formatCode>General</c:formatCode>
                <c:ptCount val="1"/>
                <c:pt idx="0">
                  <c:v>153.75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1C-4AEC-B2AC-265D52CC8E0A}"/>
            </c:ext>
          </c:extLst>
        </c:ser>
        <c:ser>
          <c:idx val="2"/>
          <c:order val="2"/>
          <c:tx>
            <c:v>Desarrollo y test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Hoja1!$T$53</c:f>
              <c:numCache>
                <c:formatCode>General</c:formatCode>
                <c:ptCount val="1"/>
                <c:pt idx="0">
                  <c:v>442.1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1C-4AEC-B2AC-265D52CC8E0A}"/>
            </c:ext>
          </c:extLst>
        </c:ser>
        <c:ser>
          <c:idx val="3"/>
          <c:order val="3"/>
          <c:tx>
            <c:v>Cierre del proyecto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Hoja1!$K$65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1C-4AEC-B2AC-265D52CC8E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2898392"/>
        <c:axId val="732898720"/>
      </c:barChart>
      <c:catAx>
        <c:axId val="732898392"/>
        <c:scaling>
          <c:orientation val="minMax"/>
        </c:scaling>
        <c:delete val="1"/>
        <c:axPos val="b"/>
        <c:majorTickMark val="none"/>
        <c:minorTickMark val="none"/>
        <c:tickLblPos val="nextTo"/>
        <c:crossAx val="732898720"/>
        <c:crosses val="autoZero"/>
        <c:auto val="1"/>
        <c:lblAlgn val="ctr"/>
        <c:lblOffset val="100"/>
        <c:noMultiLvlLbl val="0"/>
      </c:catAx>
      <c:valAx>
        <c:axId val="7328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32898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9760136413440685E-2"/>
          <c:y val="0.89510015326647052"/>
          <c:w val="0.86830612171953903"/>
          <c:h val="6.9092558738049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954968707028844E-2"/>
          <c:y val="3.2262107181324898E-2"/>
          <c:w val="0.93623534773340933"/>
          <c:h val="0.908057651792790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Hoja1!$G$71:$H$71</c:f>
              <c:strCache>
                <c:ptCount val="2"/>
                <c:pt idx="0">
                  <c:v>Desarrollo back-end</c:v>
                </c:pt>
                <c:pt idx="1">
                  <c:v>Desarrollo front-end</c:v>
                </c:pt>
              </c:strCache>
            </c:strRef>
          </c:cat>
          <c:val>
            <c:numRef>
              <c:f>Hoja1!$G$72:$H$72</c:f>
              <c:numCache>
                <c:formatCode>General</c:formatCode>
                <c:ptCount val="2"/>
                <c:pt idx="0">
                  <c:v>94.5</c:v>
                </c:pt>
                <c:pt idx="1">
                  <c:v>274.5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AF-4353-9F11-D380B4DFB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560904"/>
        <c:axId val="562567464"/>
      </c:barChart>
      <c:catAx>
        <c:axId val="562560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62567464"/>
        <c:crosses val="autoZero"/>
        <c:auto val="1"/>
        <c:lblAlgn val="ctr"/>
        <c:lblOffset val="100"/>
        <c:noMultiLvlLbl val="0"/>
      </c:catAx>
      <c:valAx>
        <c:axId val="562567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62560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Hoja1!$K$44</c:f>
              <c:strCache>
                <c:ptCount val="1"/>
                <c:pt idx="0">
                  <c:v>DESARROLLO FE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Hoja1!$E$45:$E$52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Hoja1!$K$45:$K$52</c:f>
              <c:numCache>
                <c:formatCode>General</c:formatCode>
                <c:ptCount val="8"/>
                <c:pt idx="0">
                  <c:v>4</c:v>
                </c:pt>
                <c:pt idx="1">
                  <c:v>35</c:v>
                </c:pt>
                <c:pt idx="2">
                  <c:v>1</c:v>
                </c:pt>
                <c:pt idx="3">
                  <c:v>36</c:v>
                </c:pt>
                <c:pt idx="4">
                  <c:v>3.5</c:v>
                </c:pt>
                <c:pt idx="5">
                  <c:v>37</c:v>
                </c:pt>
                <c:pt idx="6">
                  <c:v>33</c:v>
                </c:pt>
                <c:pt idx="7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0B-40FB-9B0A-DFA92A1DFCDF}"/>
            </c:ext>
          </c:extLst>
        </c:ser>
        <c:ser>
          <c:idx val="1"/>
          <c:order val="1"/>
          <c:tx>
            <c:strRef>
              <c:f>Hoja1!$N$44</c:f>
              <c:strCache>
                <c:ptCount val="1"/>
                <c:pt idx="0">
                  <c:v>DESARROLLO FE 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Hoja1!$E$45:$E$52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Hoja1!$N$45:$N$52</c:f>
              <c:numCache>
                <c:formatCode>General</c:formatCode>
                <c:ptCount val="8"/>
                <c:pt idx="0">
                  <c:v>3.5</c:v>
                </c:pt>
                <c:pt idx="1">
                  <c:v>9</c:v>
                </c:pt>
                <c:pt idx="2">
                  <c:v>3.5</c:v>
                </c:pt>
                <c:pt idx="3">
                  <c:v>16.5</c:v>
                </c:pt>
                <c:pt idx="4">
                  <c:v>3.5</c:v>
                </c:pt>
                <c:pt idx="5">
                  <c:v>9.5</c:v>
                </c:pt>
                <c:pt idx="6">
                  <c:v>7</c:v>
                </c:pt>
                <c:pt idx="7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0B-40FB-9B0A-DFA92A1DFCDF}"/>
            </c:ext>
          </c:extLst>
        </c:ser>
        <c:ser>
          <c:idx val="2"/>
          <c:order val="2"/>
          <c:tx>
            <c:strRef>
              <c:f>Hoja1!$P$44</c:f>
              <c:strCache>
                <c:ptCount val="1"/>
                <c:pt idx="0">
                  <c:v>DESARROLLO FE 10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Hoja1!$E$45:$E$52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Hoja1!$P$45:$P$52</c:f>
              <c:numCache>
                <c:formatCode>General</c:formatCode>
                <c:ptCount val="8"/>
                <c:pt idx="0">
                  <c:v>1</c:v>
                </c:pt>
                <c:pt idx="1">
                  <c:v>7</c:v>
                </c:pt>
                <c:pt idx="2">
                  <c:v>1</c:v>
                </c:pt>
                <c:pt idx="3">
                  <c:v>10.5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0B-40FB-9B0A-DFA92A1DF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0156928"/>
        <c:axId val="620157256"/>
      </c:barChart>
      <c:catAx>
        <c:axId val="62015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20157256"/>
        <c:crosses val="autoZero"/>
        <c:auto val="1"/>
        <c:lblAlgn val="ctr"/>
        <c:lblOffset val="100"/>
        <c:noMultiLvlLbl val="0"/>
      </c:catAx>
      <c:valAx>
        <c:axId val="620157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2015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Hoja1!$L$44</c:f>
              <c:strCache>
                <c:ptCount val="1"/>
                <c:pt idx="0">
                  <c:v>DESARROLLO BE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(Hoja1!$E$45,Hoja1!$E$47,Hoja1!$E$49)</c:f>
              <c:strCache>
                <c:ptCount val="3"/>
                <c:pt idx="0">
                  <c:v>NOEL </c:v>
                </c:pt>
                <c:pt idx="1">
                  <c:v>EDWIN</c:v>
                </c:pt>
                <c:pt idx="2">
                  <c:v>JONATHAN</c:v>
                </c:pt>
              </c:strCache>
              <c:extLst/>
            </c:strRef>
          </c:cat>
          <c:val>
            <c:numRef>
              <c:f>(Hoja1!$L$45,Hoja1!$L$47,Hoja1!$L$49)</c:f>
              <c:numCache>
                <c:formatCode>General</c:formatCode>
                <c:ptCount val="3"/>
                <c:pt idx="0">
                  <c:v>16</c:v>
                </c:pt>
                <c:pt idx="1">
                  <c:v>18</c:v>
                </c:pt>
                <c:pt idx="2">
                  <c:v>20.5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072-4CF1-898E-FB759972861D}"/>
            </c:ext>
          </c:extLst>
        </c:ser>
        <c:ser>
          <c:idx val="1"/>
          <c:order val="1"/>
          <c:tx>
            <c:strRef>
              <c:f>Hoja1!$M$44</c:f>
              <c:strCache>
                <c:ptCount val="1"/>
                <c:pt idx="0">
                  <c:v>DESARROLLO BE 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(Hoja1!$E$45,Hoja1!$E$47,Hoja1!$E$49)</c:f>
              <c:strCache>
                <c:ptCount val="3"/>
                <c:pt idx="0">
                  <c:v>NOEL </c:v>
                </c:pt>
                <c:pt idx="1">
                  <c:v>EDWIN</c:v>
                </c:pt>
                <c:pt idx="2">
                  <c:v>JONATHAN</c:v>
                </c:pt>
              </c:strCache>
              <c:extLst/>
            </c:strRef>
          </c:cat>
          <c:val>
            <c:numRef>
              <c:f>(Hoja1!$M$45,Hoja1!$M$47,Hoja1!$M$49)</c:f>
              <c:numCache>
                <c:formatCode>General</c:formatCode>
                <c:ptCount val="3"/>
                <c:pt idx="0">
                  <c:v>3.5</c:v>
                </c:pt>
                <c:pt idx="1">
                  <c:v>3.5</c:v>
                </c:pt>
                <c:pt idx="2">
                  <c:v>13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8072-4CF1-898E-FB759972861D}"/>
            </c:ext>
          </c:extLst>
        </c:ser>
        <c:ser>
          <c:idx val="3"/>
          <c:order val="2"/>
          <c:tx>
            <c:strRef>
              <c:f>Hoja1!$O$44</c:f>
              <c:strCache>
                <c:ptCount val="1"/>
                <c:pt idx="0">
                  <c:v>DESARROLLO BE 10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(Hoja1!$E$45,Hoja1!$E$47,Hoja1!$E$49)</c:f>
              <c:strCache>
                <c:ptCount val="3"/>
                <c:pt idx="0">
                  <c:v>NOEL </c:v>
                </c:pt>
                <c:pt idx="1">
                  <c:v>EDWIN</c:v>
                </c:pt>
                <c:pt idx="2">
                  <c:v>JONATHAN</c:v>
                </c:pt>
              </c:strCache>
              <c:extLst/>
            </c:strRef>
          </c:cat>
          <c:val>
            <c:numRef>
              <c:f>(Hoja1!$O$45,Hoja1!$O$47,Hoja1!$O$49)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8072-4CF1-898E-FB7599728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6509056"/>
        <c:axId val="886511680"/>
      </c:barChart>
      <c:catAx>
        <c:axId val="88650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86511680"/>
        <c:crosses val="autoZero"/>
        <c:auto val="1"/>
        <c:lblAlgn val="ctr"/>
        <c:lblOffset val="100"/>
        <c:noMultiLvlLbl val="0"/>
      </c:catAx>
      <c:valAx>
        <c:axId val="88651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8650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504583951404865E-2"/>
          <c:y val="0.1311217106270704"/>
          <c:w val="0.89463899212897469"/>
          <c:h val="0.713716844023487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Hoja1!$F$7</c:f>
              <c:strCache>
                <c:ptCount val="1"/>
                <c:pt idx="0">
                  <c:v>SEMANA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Hoja1!$F$8:$F$15</c:f>
              <c:numCache>
                <c:formatCode>General</c:formatCode>
                <c:ptCount val="8"/>
                <c:pt idx="0">
                  <c:v>9</c:v>
                </c:pt>
                <c:pt idx="1">
                  <c:v>5.55</c:v>
                </c:pt>
                <c:pt idx="2">
                  <c:v>6</c:v>
                </c:pt>
                <c:pt idx="3">
                  <c:v>5</c:v>
                </c:pt>
                <c:pt idx="4">
                  <c:v>6</c:v>
                </c:pt>
                <c:pt idx="5">
                  <c:v>5</c:v>
                </c:pt>
                <c:pt idx="6">
                  <c:v>5</c:v>
                </c:pt>
                <c:pt idx="7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B6-4077-BCAF-C8485ABBC0D5}"/>
            </c:ext>
          </c:extLst>
        </c:ser>
        <c:ser>
          <c:idx val="1"/>
          <c:order val="1"/>
          <c:tx>
            <c:strRef>
              <c:f>Hoja1!$G$7</c:f>
              <c:strCache>
                <c:ptCount val="1"/>
                <c:pt idx="0">
                  <c:v>SEMANA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Hoja1!$G$8:$G$15</c:f>
              <c:numCache>
                <c:formatCode>General</c:formatCode>
                <c:ptCount val="8"/>
                <c:pt idx="0">
                  <c:v>10.5</c:v>
                </c:pt>
                <c:pt idx="1">
                  <c:v>4.5</c:v>
                </c:pt>
                <c:pt idx="2">
                  <c:v>5</c:v>
                </c:pt>
                <c:pt idx="3">
                  <c:v>6.5</c:v>
                </c:pt>
                <c:pt idx="4">
                  <c:v>4.5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B6-4077-BCAF-C8485ABBC0D5}"/>
            </c:ext>
          </c:extLst>
        </c:ser>
        <c:ser>
          <c:idx val="2"/>
          <c:order val="2"/>
          <c:tx>
            <c:strRef>
              <c:f>Hoja1!$H$7</c:f>
              <c:strCache>
                <c:ptCount val="1"/>
                <c:pt idx="0">
                  <c:v>SEMANA3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Hoja1!$H$8:$H$15</c:f>
              <c:numCache>
                <c:formatCode>General</c:formatCode>
                <c:ptCount val="8"/>
                <c:pt idx="0">
                  <c:v>6</c:v>
                </c:pt>
                <c:pt idx="1">
                  <c:v>4.5</c:v>
                </c:pt>
                <c:pt idx="2">
                  <c:v>4.2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4.5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B6-4077-BCAF-C8485ABBC0D5}"/>
            </c:ext>
          </c:extLst>
        </c:ser>
        <c:ser>
          <c:idx val="3"/>
          <c:order val="3"/>
          <c:tx>
            <c:strRef>
              <c:f>Hoja1!$I$7</c:f>
              <c:strCache>
                <c:ptCount val="1"/>
                <c:pt idx="0">
                  <c:v>SEMANA4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Hoja1!$I$8:$I$15</c:f>
              <c:numCache>
                <c:formatCode>General</c:formatCode>
                <c:ptCount val="8"/>
                <c:pt idx="0">
                  <c:v>6.5</c:v>
                </c:pt>
                <c:pt idx="1">
                  <c:v>5.3</c:v>
                </c:pt>
                <c:pt idx="2">
                  <c:v>6.5</c:v>
                </c:pt>
                <c:pt idx="3">
                  <c:v>3.5</c:v>
                </c:pt>
                <c:pt idx="4">
                  <c:v>6</c:v>
                </c:pt>
                <c:pt idx="5">
                  <c:v>6.5</c:v>
                </c:pt>
                <c:pt idx="6">
                  <c:v>2</c:v>
                </c:pt>
                <c:pt idx="7">
                  <c:v>7.25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BB6-4077-BCAF-C8485ABBC0D5}"/>
            </c:ext>
          </c:extLst>
        </c:ser>
        <c:ser>
          <c:idx val="4"/>
          <c:order val="4"/>
          <c:tx>
            <c:strRef>
              <c:f>Hoja1!$J$7</c:f>
              <c:strCache>
                <c:ptCount val="1"/>
                <c:pt idx="0">
                  <c:v>SEMANA5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Hoja1!$J$8:$J$15</c:f>
              <c:numCache>
                <c:formatCode>General</c:formatCode>
                <c:ptCount val="8"/>
                <c:pt idx="0">
                  <c:v>7</c:v>
                </c:pt>
                <c:pt idx="1">
                  <c:v>4.5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B6-4077-BCAF-C8485ABBC0D5}"/>
            </c:ext>
          </c:extLst>
        </c:ser>
        <c:ser>
          <c:idx val="5"/>
          <c:order val="5"/>
          <c:tx>
            <c:strRef>
              <c:f>Hoja1!$K$7</c:f>
              <c:strCache>
                <c:ptCount val="1"/>
                <c:pt idx="0">
                  <c:v>SEMANA6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Hoja1!$K$8:$K$15</c:f>
              <c:numCache>
                <c:formatCode>General</c:formatCode>
                <c:ptCount val="8"/>
                <c:pt idx="0">
                  <c:v>4</c:v>
                </c:pt>
                <c:pt idx="1">
                  <c:v>2.2999999999999998</c:v>
                </c:pt>
                <c:pt idx="2">
                  <c:v>1.3</c:v>
                </c:pt>
                <c:pt idx="3">
                  <c:v>5.5</c:v>
                </c:pt>
                <c:pt idx="4">
                  <c:v>8</c:v>
                </c:pt>
                <c:pt idx="5">
                  <c:v>6</c:v>
                </c:pt>
                <c:pt idx="6">
                  <c:v>3.5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B6-4077-BCAF-C8485ABBC0D5}"/>
            </c:ext>
          </c:extLst>
        </c:ser>
        <c:ser>
          <c:idx val="6"/>
          <c:order val="6"/>
          <c:tx>
            <c:strRef>
              <c:f>Hoja1!$L$7</c:f>
              <c:strCache>
                <c:ptCount val="1"/>
                <c:pt idx="0">
                  <c:v>SEMANA7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Hoja1!$L$8:$L$15</c:f>
              <c:numCache>
                <c:formatCode>General</c:formatCode>
                <c:ptCount val="8"/>
                <c:pt idx="0">
                  <c:v>14</c:v>
                </c:pt>
                <c:pt idx="1">
                  <c:v>7.5</c:v>
                </c:pt>
                <c:pt idx="2">
                  <c:v>14.5</c:v>
                </c:pt>
                <c:pt idx="3">
                  <c:v>10</c:v>
                </c:pt>
                <c:pt idx="4">
                  <c:v>19</c:v>
                </c:pt>
                <c:pt idx="5">
                  <c:v>21.5</c:v>
                </c:pt>
                <c:pt idx="6">
                  <c:v>8.5</c:v>
                </c:pt>
                <c:pt idx="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BB6-4077-BCAF-C8485ABBC0D5}"/>
            </c:ext>
          </c:extLst>
        </c:ser>
        <c:ser>
          <c:idx val="7"/>
          <c:order val="7"/>
          <c:tx>
            <c:strRef>
              <c:f>Hoja1!$M$7</c:f>
              <c:strCache>
                <c:ptCount val="1"/>
                <c:pt idx="0">
                  <c:v>SEMANA8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Hoja1!$M$8:$M$15</c:f>
              <c:numCache>
                <c:formatCode>General</c:formatCode>
                <c:ptCount val="8"/>
                <c:pt idx="0">
                  <c:v>9.5</c:v>
                </c:pt>
                <c:pt idx="1">
                  <c:v>17</c:v>
                </c:pt>
                <c:pt idx="2">
                  <c:v>3</c:v>
                </c:pt>
                <c:pt idx="3">
                  <c:v>18</c:v>
                </c:pt>
                <c:pt idx="4">
                  <c:v>6.5</c:v>
                </c:pt>
                <c:pt idx="5">
                  <c:v>5.5</c:v>
                </c:pt>
                <c:pt idx="6">
                  <c:v>12.5</c:v>
                </c:pt>
                <c:pt idx="7">
                  <c:v>13.5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BB6-4077-BCAF-C8485ABBC0D5}"/>
            </c:ext>
          </c:extLst>
        </c:ser>
        <c:ser>
          <c:idx val="8"/>
          <c:order val="8"/>
          <c:tx>
            <c:strRef>
              <c:f>Hoja1!$N$7</c:f>
              <c:strCache>
                <c:ptCount val="1"/>
                <c:pt idx="0">
                  <c:v>SEMANA9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Hoja1!$N$8:$N$15</c:f>
              <c:numCache>
                <c:formatCode>General</c:formatCode>
                <c:ptCount val="8"/>
                <c:pt idx="0">
                  <c:v>9.5</c:v>
                </c:pt>
                <c:pt idx="1">
                  <c:v>13.5</c:v>
                </c:pt>
                <c:pt idx="2">
                  <c:v>3</c:v>
                </c:pt>
                <c:pt idx="3">
                  <c:v>14</c:v>
                </c:pt>
                <c:pt idx="4">
                  <c:v>16</c:v>
                </c:pt>
                <c:pt idx="5">
                  <c:v>14.5</c:v>
                </c:pt>
                <c:pt idx="6">
                  <c:v>12.5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BB6-4077-BCAF-C8485ABBC0D5}"/>
            </c:ext>
          </c:extLst>
        </c:ser>
        <c:ser>
          <c:idx val="9"/>
          <c:order val="9"/>
          <c:tx>
            <c:strRef>
              <c:f>Hoja1!$O$7</c:f>
              <c:strCache>
                <c:ptCount val="1"/>
                <c:pt idx="0">
                  <c:v>SEMANA10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Hoja1!$O$8:$O$15</c:f>
              <c:numCache>
                <c:formatCode>General</c:formatCode>
                <c:ptCount val="8"/>
                <c:pt idx="0">
                  <c:v>11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4</c:v>
                </c:pt>
                <c:pt idx="5">
                  <c:v>5.5</c:v>
                </c:pt>
                <c:pt idx="6">
                  <c:v>4.5</c:v>
                </c:pt>
                <c:pt idx="7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BB6-4077-BCAF-C8485ABBC0D5}"/>
            </c:ext>
          </c:extLst>
        </c:ser>
        <c:ser>
          <c:idx val="10"/>
          <c:order val="10"/>
          <c:tx>
            <c:strRef>
              <c:f>Hoja1!$P$7</c:f>
              <c:strCache>
                <c:ptCount val="1"/>
                <c:pt idx="0">
                  <c:v>SEMANA11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Hoja1!$P$8:$P$15</c:f>
              <c:numCache>
                <c:formatCode>General</c:formatCode>
                <c:ptCount val="8"/>
                <c:pt idx="0">
                  <c:v>13.5</c:v>
                </c:pt>
                <c:pt idx="1">
                  <c:v>3</c:v>
                </c:pt>
                <c:pt idx="2">
                  <c:v>7</c:v>
                </c:pt>
                <c:pt idx="3">
                  <c:v>8</c:v>
                </c:pt>
                <c:pt idx="4">
                  <c:v>11</c:v>
                </c:pt>
                <c:pt idx="5">
                  <c:v>4.5</c:v>
                </c:pt>
                <c:pt idx="6">
                  <c:v>4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B6-4077-BCAF-C8485ABBC0D5}"/>
            </c:ext>
          </c:extLst>
        </c:ser>
        <c:ser>
          <c:idx val="11"/>
          <c:order val="11"/>
          <c:tx>
            <c:strRef>
              <c:f>Hoja1!$Q$7</c:f>
              <c:strCache>
                <c:ptCount val="1"/>
                <c:pt idx="0">
                  <c:v>SEMANA12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Hoja1!$E$8:$E$15</c:f>
              <c:strCache>
                <c:ptCount val="8"/>
                <c:pt idx="0">
                  <c:v>NOEL </c:v>
                </c:pt>
                <c:pt idx="1">
                  <c:v>ANGEL</c:v>
                </c:pt>
                <c:pt idx="2">
                  <c:v>EDWIN</c:v>
                </c:pt>
                <c:pt idx="3">
                  <c:v>GUILLERMO</c:v>
                </c:pt>
                <c:pt idx="4">
                  <c:v>JONATHAN</c:v>
                </c:pt>
                <c:pt idx="5">
                  <c:v>LORENA</c:v>
                </c:pt>
                <c:pt idx="6">
                  <c:v>POL</c:v>
                </c:pt>
                <c:pt idx="7">
                  <c:v>VICTOR</c:v>
                </c:pt>
              </c:strCache>
            </c:strRef>
          </c:cat>
          <c:val>
            <c:numRef>
              <c:f>Hoja1!$Q$8:$Q$15</c:f>
              <c:numCache>
                <c:formatCode>General</c:formatCode>
                <c:ptCount val="8"/>
                <c:pt idx="0">
                  <c:v>21.5</c:v>
                </c:pt>
                <c:pt idx="1">
                  <c:v>14</c:v>
                </c:pt>
                <c:pt idx="2">
                  <c:v>9</c:v>
                </c:pt>
                <c:pt idx="3">
                  <c:v>6.5</c:v>
                </c:pt>
                <c:pt idx="4">
                  <c:v>8</c:v>
                </c:pt>
                <c:pt idx="5">
                  <c:v>8</c:v>
                </c:pt>
                <c:pt idx="6">
                  <c:v>6</c:v>
                </c:pt>
                <c:pt idx="7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BB6-4077-BCAF-C8485ABBC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2880440"/>
        <c:axId val="652876504"/>
      </c:barChart>
      <c:catAx>
        <c:axId val="652880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2876504"/>
        <c:crosses val="autoZero"/>
        <c:auto val="1"/>
        <c:lblAlgn val="ctr"/>
        <c:lblOffset val="100"/>
        <c:noMultiLvlLbl val="0"/>
      </c:catAx>
      <c:valAx>
        <c:axId val="652876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28804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B0B8B-CD09-45DA-9579-A0AFD69383CB}" type="datetimeFigureOut">
              <a:rPr lang="es-ES" smtClean="0"/>
              <a:t>30/05/2021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4F9E9-53FA-4131-9294-1FC8CB0A6F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735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8260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12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7607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607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1165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365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023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98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95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40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296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255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48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354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53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F9E9-53FA-4131-9294-1FC8CB0A6F4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69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2F1EA-485D-4788-AF6E-36BFB7A98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223DE5-191C-497B-B04B-5DC7CA456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79B0F-5468-462A-9DA8-24A18209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94CC-CDF9-4E6F-BB82-A0E9C44F6404}" type="datetime1">
              <a:rPr lang="es-ES" smtClean="0"/>
              <a:t>30/05/2021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E03F99-0ACD-4557-83B5-2EB0270F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50D2D9-787C-4300-B3AA-32107150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4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14E05-76BB-44DF-A61F-CBF41DCC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94EC21-97EC-4958-9E67-87F445A77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985836-DFFA-4A0F-A6CC-9695E6E39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C6CD-407F-43C5-86B6-7C4A1AB4F3FD}" type="datetime1">
              <a:rPr lang="es-ES" smtClean="0"/>
              <a:t>30/05/2021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E95CE0-5A9A-4868-9A45-76F586F8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D39123-7F1D-4AD2-9B47-9E970F63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43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0ADC44-9985-490D-BDC7-4641E3716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6F84D7-1A5C-4D34-9893-2ACA2FF58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88A5EB-DF76-4195-A7B4-A45D638E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A144A-2C7D-4EA9-B857-DC52F77BC40A}" type="datetime1">
              <a:rPr lang="es-ES" smtClean="0"/>
              <a:t>30/05/2021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ECCBF-68A1-4001-B71D-3552F104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5CD0B-6B2C-4A2F-9E8B-603AB3C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469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0FF0C-FF12-4FC4-8136-9087F6C4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4AF635-C60F-4EF4-82D7-C65DD2EFF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4BAA2-6C76-4599-808C-60B81D1C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EEA0-0A3E-4AEC-99AC-34FADCA31EC2}" type="datetime1">
              <a:rPr lang="es-ES" smtClean="0"/>
              <a:t>30/05/2021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DFFBF2-5D03-460B-8125-624B0FB3F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19D791-7B85-4172-A60B-7D2CFEDE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337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F1551-A7D3-424A-BBA4-00BD2D33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D6B505-3F31-4262-9A7C-04361906A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767EB9-67A2-48F7-AEE9-A2A77C8A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516-1CB7-4B8E-819A-594B3B280F76}" type="datetime1">
              <a:rPr lang="es-ES" smtClean="0"/>
              <a:t>30/05/2021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2D5CB3-4888-4590-94E6-DF04A587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EE6147-BF65-4123-A2FE-DAAB3F83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57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E01A3-8D30-4A8C-BCD3-94FEC37A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374688-6B1C-4C60-A3D9-32CCEC5C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8C5A6A-4394-42CF-A44F-C55289711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71EDFA-0DF6-440E-9E4F-FF258B27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F4E34-6D75-4852-A4AC-BA10D66888B9}" type="datetime1">
              <a:rPr lang="es-ES" smtClean="0"/>
              <a:t>30/05/2021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8266D6-07B3-4F1B-B40B-D6CD01CA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AC7335-D7AC-463E-B178-BC790608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55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82725-5929-4AE7-B08E-0B582FAC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537C2-31E8-49E4-BE05-BE831F3B4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EB8CF6E-FEDA-4EDC-B16C-4591088E7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82D3ED-FFA4-4FE7-93B3-683DC3D85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93D19FA-7928-4C2B-BD7E-C78A31C5A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EF2674-A6E1-457A-9D36-CAE83B23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7D381-42BA-4496-B3A5-33A12830796E}" type="datetime1">
              <a:rPr lang="es-ES" smtClean="0"/>
              <a:t>30/05/2021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492E019-869B-4C34-A3AD-49836A89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7F421CB-AF59-410B-BC23-7C4F106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42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AB553-B5BF-4815-81FD-BFE1010A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A2C68A-D90B-4C52-9D32-D5DA0265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43C-789F-419F-9A39-1A66ECF7CA87}" type="datetime1">
              <a:rPr lang="es-ES" smtClean="0"/>
              <a:t>30/05/2021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40929A-68DC-41DB-B5EC-3FE4C6E7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4751284-3885-4BA1-9E53-DE666B06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8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EAAC31-4046-459C-BB34-0A48124D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794F-5A8E-4A87-9E91-D238BFEB6C4E}" type="datetime1">
              <a:rPr lang="es-ES" smtClean="0"/>
              <a:t>30/05/2021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79A1E8C-5D47-4F04-B915-6997248F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323F9B-2DDF-4FD1-9217-0284D622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32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1E845-1783-41DF-88D6-B57EA263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186CEC-1785-499C-9776-CC87C14D3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945E99-16F7-45E8-AB52-A7980ED34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D137B6-787D-4C02-B538-7D196A3A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C001-F01A-4E03-AB15-3BE0A3A72725}" type="datetime1">
              <a:rPr lang="es-ES" smtClean="0"/>
              <a:t>30/05/2021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977384-8424-4BE2-9DC8-5C166A71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5A9261-A1FE-4874-B60D-10EEC58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94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3A89F-D87F-4A4B-B217-0EC49711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EC797C-3810-403E-B1DC-3CDCEFAF8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0D6B57-628A-441A-97ED-8472FF88F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35033A-47B7-456B-9783-D651AEA0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7E2E-5508-4E04-9134-0793254F23C6}" type="datetime1">
              <a:rPr lang="es-ES" smtClean="0"/>
              <a:t>30/05/2021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3F005B-983C-4459-8675-B1014DF9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A97039-93FD-496C-9913-A2866B10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11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D1602CC-D2F4-4E0A-ABA7-E380B8B5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3651FA-EDA2-4CD2-B949-661AAA5E3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E49BE1-F292-4359-8B31-386B6928F7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30341-5874-484B-B739-82B717115507}" type="datetime1">
              <a:rPr lang="es-ES" smtClean="0"/>
              <a:t>30/05/2021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168FEF-DD6A-4CFB-BDE5-B21A6CA2F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A03790-6C0D-45B8-A036-C09624550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5B9EF-3F4F-4BB1-9AB7-16FE94317A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62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x5GYN0b1Ic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3768FC8-55BF-4D6B-9197-1AF38CD45FD2}"/>
              </a:ext>
            </a:extLst>
          </p:cNvPr>
          <p:cNvSpPr txBox="1"/>
          <p:nvPr/>
        </p:nvSpPr>
        <p:spPr>
          <a:xfrm>
            <a:off x="1059976" y="1610436"/>
            <a:ext cx="100720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/>
              <a:t>LINK AL VIDEO DE LA APLICACIÓN</a:t>
            </a:r>
          </a:p>
          <a:p>
            <a:pPr algn="ctr"/>
            <a:endParaRPr lang="es-ES" sz="2800" b="1" dirty="0"/>
          </a:p>
          <a:p>
            <a:pPr algn="ctr"/>
            <a:r>
              <a:rPr lang="es-ES" sz="2400" b="1" dirty="0">
                <a:hlinkClick r:id="rId2"/>
              </a:rPr>
              <a:t>https://www.youtube.com/watch?v=gx5GYN0b1Ic</a:t>
            </a:r>
            <a:r>
              <a:rPr lang="es-E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218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D665D41-CC98-45C6-8D0D-83B3F7368909}"/>
              </a:ext>
            </a:extLst>
          </p:cNvPr>
          <p:cNvSpPr/>
          <p:nvPr/>
        </p:nvSpPr>
        <p:spPr>
          <a:xfrm>
            <a:off x="0" y="0"/>
            <a:ext cx="3733101" cy="6858000"/>
          </a:xfrm>
          <a:prstGeom prst="rect">
            <a:avLst/>
          </a:prstGeom>
          <a:solidFill>
            <a:srgbClr val="CFE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Google Shape;161;p22">
            <a:extLst>
              <a:ext uri="{FF2B5EF4-FFF2-40B4-BE49-F238E27FC236}">
                <a16:creationId xmlns:a16="http://schemas.microsoft.com/office/drawing/2014/main" id="{C4E2C762-4354-40B2-8199-5B4194791126}"/>
              </a:ext>
            </a:extLst>
          </p:cNvPr>
          <p:cNvSpPr/>
          <p:nvPr/>
        </p:nvSpPr>
        <p:spPr>
          <a:xfrm>
            <a:off x="8261160" y="2000644"/>
            <a:ext cx="2801924" cy="2850160"/>
          </a:xfrm>
          <a:prstGeom prst="ellipse">
            <a:avLst/>
          </a:prstGeom>
          <a:solidFill>
            <a:srgbClr val="ABC1B5"/>
          </a:solidFill>
          <a:ln w="762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bg1"/>
                </a:solidFill>
                <a:latin typeface="Roboto Condensed Light" panose="020B0604020202020204" pitchFamily="2" charset="0"/>
                <a:ea typeface="Roboto Condensed Light" panose="020B0604020202020204" pitchFamily="2" charset="0"/>
                <a:sym typeface="Montserrat"/>
              </a:rPr>
              <a:t>Duplicar servidor</a:t>
            </a:r>
            <a:endParaRPr sz="2400" dirty="0">
              <a:solidFill>
                <a:schemeClr val="bg1"/>
              </a:solidFill>
              <a:latin typeface="Roboto Condensed Light" panose="020B0604020202020204" pitchFamily="2" charset="0"/>
              <a:ea typeface="Roboto Condensed Light" panose="020B0604020202020204" pitchFamily="2" charset="0"/>
              <a:sym typeface="Montserrat"/>
            </a:endParaRPr>
          </a:p>
        </p:txBody>
      </p:sp>
      <p:sp>
        <p:nvSpPr>
          <p:cNvPr id="3" name="Google Shape;162;p22">
            <a:extLst>
              <a:ext uri="{FF2B5EF4-FFF2-40B4-BE49-F238E27FC236}">
                <a16:creationId xmlns:a16="http://schemas.microsoft.com/office/drawing/2014/main" id="{85D84C6A-6AC9-42A1-81AD-9E333426C551}"/>
              </a:ext>
            </a:extLst>
          </p:cNvPr>
          <p:cNvSpPr/>
          <p:nvPr/>
        </p:nvSpPr>
        <p:spPr>
          <a:xfrm>
            <a:off x="4764944" y="2000644"/>
            <a:ext cx="2801925" cy="2850160"/>
          </a:xfrm>
          <a:prstGeom prst="ellipse">
            <a:avLst/>
          </a:prstGeom>
          <a:solidFill>
            <a:srgbClr val="464A49"/>
          </a:solidFill>
          <a:ln w="762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bg1"/>
                </a:solidFill>
                <a:latin typeface="Roboto Condensed Light" panose="020B0604020202020204" pitchFamily="2" charset="0"/>
                <a:ea typeface="Roboto Condensed Light" panose="020B0604020202020204" pitchFamily="2" charset="0"/>
                <a:cs typeface="Montserrat"/>
                <a:sym typeface="Montserrat"/>
              </a:rPr>
              <a:t>Servidor en local</a:t>
            </a:r>
            <a:endParaRPr sz="2400" dirty="0">
              <a:solidFill>
                <a:schemeClr val="bg1"/>
              </a:solidFill>
              <a:latin typeface="Roboto Condensed Light" panose="020B0604020202020204" pitchFamily="2" charset="0"/>
              <a:ea typeface="Roboto Condensed Light" panose="020B0604020202020204" pitchFamily="2" charset="0"/>
              <a:cs typeface="Montserrat"/>
              <a:sym typeface="Montserra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900B479-FF7D-4550-8592-6AF35A81BB98}"/>
              </a:ext>
            </a:extLst>
          </p:cNvPr>
          <p:cNvSpPr txBox="1"/>
          <p:nvPr/>
        </p:nvSpPr>
        <p:spPr>
          <a:xfrm>
            <a:off x="370916" y="489727"/>
            <a:ext cx="3118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 Black" panose="020F0A02020204030203" pitchFamily="34" charset="0"/>
                <a:sym typeface="Montserrat"/>
              </a:rPr>
              <a:t>Contratiempos y soluciones</a:t>
            </a:r>
            <a:endParaRPr lang="es-ES" sz="2000" b="1" dirty="0">
              <a:latin typeface="Lato Black" panose="020F0A02020204030203" pitchFamily="34" charset="0"/>
              <a:sym typeface="Montserra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77539-F69B-4D0A-AB0C-3A04E68644D9}"/>
              </a:ext>
            </a:extLst>
          </p:cNvPr>
          <p:cNvSpPr txBox="1"/>
          <p:nvPr/>
        </p:nvSpPr>
        <p:spPr>
          <a:xfrm>
            <a:off x="97654" y="1856064"/>
            <a:ext cx="363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637370"/>
                </a:solidFill>
                <a:latin typeface="Lato Black" panose="020F0A02020204030203" pitchFamily="34" charset="0"/>
                <a:sym typeface="Montserrat"/>
              </a:rPr>
              <a:t>Control de versiones</a:t>
            </a:r>
            <a:endParaRPr lang="es-ES" sz="4800" b="1" dirty="0">
              <a:solidFill>
                <a:srgbClr val="637370"/>
              </a:solidFill>
              <a:latin typeface="Lato Black" panose="020F0A02020204030203" pitchFamily="34" charset="0"/>
              <a:sym typeface="Montserra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6653F7-99C1-459C-84AF-37A4FA061FF9}"/>
              </a:ext>
            </a:extLst>
          </p:cNvPr>
          <p:cNvSpPr txBox="1"/>
          <p:nvPr/>
        </p:nvSpPr>
        <p:spPr>
          <a:xfrm>
            <a:off x="6504278" y="982170"/>
            <a:ext cx="299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 Black" panose="020F0A02020204030203" pitchFamily="34" charset="0"/>
                <a:sym typeface="Montserrat"/>
              </a:rPr>
              <a:t>Disponibilidad</a:t>
            </a:r>
            <a:endParaRPr lang="es-ES" sz="2000" b="1" dirty="0">
              <a:latin typeface="Lato Black" panose="020F0A02020204030203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371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B9581BBA-B9BD-4835-9667-FB947181CC22}"/>
              </a:ext>
            </a:extLst>
          </p:cNvPr>
          <p:cNvSpPr txBox="1"/>
          <p:nvPr/>
        </p:nvSpPr>
        <p:spPr>
          <a:xfrm>
            <a:off x="3184943" y="498261"/>
            <a:ext cx="6078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ABC1B5"/>
                </a:solidFill>
                <a:latin typeface="Lato Black" panose="020F0A02020204030203" pitchFamily="34" charset="0"/>
                <a:sym typeface="Montserrat"/>
              </a:rPr>
              <a:t>Medidas de seguridad</a:t>
            </a:r>
            <a:endParaRPr lang="es-ES" sz="2800" b="1" dirty="0">
              <a:solidFill>
                <a:srgbClr val="ABC1B5"/>
              </a:solidFill>
              <a:latin typeface="Lato Black" panose="020F0A02020204030203" pitchFamily="34" charset="0"/>
              <a:sym typeface="Montserrat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66AF7B7-1486-43F2-8AA0-6827D363DCBB}"/>
              </a:ext>
            </a:extLst>
          </p:cNvPr>
          <p:cNvGrpSpPr/>
          <p:nvPr/>
        </p:nvGrpSpPr>
        <p:grpSpPr>
          <a:xfrm>
            <a:off x="1790962" y="2153003"/>
            <a:ext cx="3964657" cy="1605572"/>
            <a:chOff x="1345645" y="2509935"/>
            <a:chExt cx="3283521" cy="1308594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C34E774-22A3-4A78-B36F-7EBACAC123CF}"/>
                </a:ext>
              </a:extLst>
            </p:cNvPr>
            <p:cNvSpPr/>
            <p:nvPr/>
          </p:nvSpPr>
          <p:spPr>
            <a:xfrm>
              <a:off x="1345645" y="2509935"/>
              <a:ext cx="3283521" cy="130859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2BBC6D2D-5FCD-4083-83AF-C2C96E0C59CE}"/>
                </a:ext>
              </a:extLst>
            </p:cNvPr>
            <p:cNvSpPr txBox="1"/>
            <p:nvPr/>
          </p:nvSpPr>
          <p:spPr>
            <a:xfrm>
              <a:off x="1437546" y="2721196"/>
              <a:ext cx="2822972" cy="668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" sz="2800" dirty="0">
                  <a:solidFill>
                    <a:schemeClr val="bg1"/>
                  </a:solidFill>
                  <a:latin typeface="Lato Black" panose="020F0A02020204030203" pitchFamily="34" charset="0"/>
                </a:rPr>
                <a:t>     JSON Web Token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E7107F7-8DD6-4EDC-B742-FB50F25FA573}"/>
              </a:ext>
            </a:extLst>
          </p:cNvPr>
          <p:cNvGrpSpPr/>
          <p:nvPr/>
        </p:nvGrpSpPr>
        <p:grpSpPr>
          <a:xfrm>
            <a:off x="6188860" y="2153003"/>
            <a:ext cx="3964657" cy="1605572"/>
            <a:chOff x="1187041" y="4644820"/>
            <a:chExt cx="3283521" cy="130859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E814AF4-055E-49BE-B8D6-2582F370EC84}"/>
                </a:ext>
              </a:extLst>
            </p:cNvPr>
            <p:cNvSpPr/>
            <p:nvPr/>
          </p:nvSpPr>
          <p:spPr>
            <a:xfrm>
              <a:off x="1187041" y="4644820"/>
              <a:ext cx="3283521" cy="130859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ACC2EA0-8F26-4CBB-A92F-3D3709CE08D0}"/>
                </a:ext>
              </a:extLst>
            </p:cNvPr>
            <p:cNvSpPr txBox="1"/>
            <p:nvPr/>
          </p:nvSpPr>
          <p:spPr>
            <a:xfrm>
              <a:off x="1989909" y="4856081"/>
              <a:ext cx="1900244" cy="664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" sz="2800" dirty="0">
                  <a:solidFill>
                    <a:schemeClr val="bg1"/>
                  </a:solidFill>
                  <a:latin typeface="Lato Black" panose="020F0A02020204030203" pitchFamily="34" charset="0"/>
                </a:rPr>
                <a:t>Middleware</a:t>
              </a:r>
              <a:r>
                <a:rPr lang="es-E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Lato Black" panose="020F0A02020204030203" pitchFamily="34" charset="0"/>
                </a:rPr>
                <a:t>    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BA4BFE26-50B7-453E-BA5D-A82A3F96E5E1}"/>
              </a:ext>
            </a:extLst>
          </p:cNvPr>
          <p:cNvGrpSpPr/>
          <p:nvPr/>
        </p:nvGrpSpPr>
        <p:grpSpPr>
          <a:xfrm>
            <a:off x="5755618" y="4255986"/>
            <a:ext cx="4609838" cy="1605572"/>
            <a:chOff x="5865564" y="2472599"/>
            <a:chExt cx="3817859" cy="1308594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176B383-7276-4FAD-A9E0-06FB5C5F4F38}"/>
                </a:ext>
              </a:extLst>
            </p:cNvPr>
            <p:cNvSpPr/>
            <p:nvPr/>
          </p:nvSpPr>
          <p:spPr>
            <a:xfrm>
              <a:off x="6224373" y="2472599"/>
              <a:ext cx="3283521" cy="130859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AAEA578-9A0B-498F-BA48-91341C72659A}"/>
                </a:ext>
              </a:extLst>
            </p:cNvPr>
            <p:cNvSpPr txBox="1"/>
            <p:nvPr/>
          </p:nvSpPr>
          <p:spPr>
            <a:xfrm>
              <a:off x="5865564" y="2665231"/>
              <a:ext cx="3817859" cy="668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" sz="2800" dirty="0">
                  <a:solidFill>
                    <a:schemeClr val="bg1"/>
                  </a:solidFill>
                  <a:latin typeface="Lato Black" panose="020F0A02020204030203" pitchFamily="34" charset="0"/>
                </a:rPr>
                <a:t>     Cifrado de contraseñas    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348C7C2C-5804-4F5E-B8D4-796F63785B04}"/>
              </a:ext>
            </a:extLst>
          </p:cNvPr>
          <p:cNvGrpSpPr/>
          <p:nvPr/>
        </p:nvGrpSpPr>
        <p:grpSpPr>
          <a:xfrm>
            <a:off x="1790961" y="4255986"/>
            <a:ext cx="3964657" cy="1605572"/>
            <a:chOff x="6319934" y="4644820"/>
            <a:chExt cx="3283521" cy="1308594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D48B4E7-AFD4-4F67-AC74-82D2206E8BDE}"/>
                </a:ext>
              </a:extLst>
            </p:cNvPr>
            <p:cNvSpPr/>
            <p:nvPr/>
          </p:nvSpPr>
          <p:spPr>
            <a:xfrm>
              <a:off x="6319934" y="4644820"/>
              <a:ext cx="3283521" cy="130859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368319F9-F6FC-4BC3-9E59-6A3D46BF583F}"/>
                </a:ext>
              </a:extLst>
            </p:cNvPr>
            <p:cNvSpPr txBox="1"/>
            <p:nvPr/>
          </p:nvSpPr>
          <p:spPr>
            <a:xfrm>
              <a:off x="6648370" y="4734709"/>
              <a:ext cx="2626650" cy="112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dirty="0">
                  <a:solidFill>
                    <a:schemeClr val="bg1"/>
                  </a:solidFill>
                  <a:latin typeface="Lato Black" panose="020F0A02020204030203" pitchFamily="34" charset="0"/>
                </a:rPr>
                <a:t>Control únicamente de tu propio contenido</a:t>
              </a:r>
            </a:p>
          </p:txBody>
        </p:sp>
      </p:grpSp>
      <p:sp>
        <p:nvSpPr>
          <p:cNvPr id="27" name="Google Shape;843;p46">
            <a:extLst>
              <a:ext uri="{FF2B5EF4-FFF2-40B4-BE49-F238E27FC236}">
                <a16:creationId xmlns:a16="http://schemas.microsoft.com/office/drawing/2014/main" id="{057921AA-43BE-4497-9CB8-7BCB93AE561C}"/>
              </a:ext>
            </a:extLst>
          </p:cNvPr>
          <p:cNvSpPr/>
          <p:nvPr/>
        </p:nvSpPr>
        <p:spPr>
          <a:xfrm>
            <a:off x="3184943" y="658220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ABC1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6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2F259EFA-8062-4A78-918B-6377B3C1419D}"/>
              </a:ext>
            </a:extLst>
          </p:cNvPr>
          <p:cNvSpPr txBox="1"/>
          <p:nvPr/>
        </p:nvSpPr>
        <p:spPr>
          <a:xfrm>
            <a:off x="907500" y="3548717"/>
            <a:ext cx="38791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 err="1">
                <a:latin typeface="Glacial Indifference" pitchFamily="50" charset="0"/>
                <a:cs typeface="Arial" panose="020B0604020202020204" pitchFamily="34" charset="0"/>
                <a:sym typeface="Montserrat"/>
              </a:rPr>
              <a:t>Usability</a:t>
            </a:r>
            <a:r>
              <a:rPr lang="es-ES" sz="6600" b="1" dirty="0">
                <a:latin typeface="Glacial Indifference" pitchFamily="50" charset="0"/>
                <a:cs typeface="Arial" panose="020B0604020202020204" pitchFamily="34" charset="0"/>
                <a:sym typeface="Montserrat"/>
              </a:rPr>
              <a:t> Test</a:t>
            </a:r>
            <a:endParaRPr lang="es-ES" sz="4800" b="1" dirty="0">
              <a:latin typeface="Glacial Indifference" pitchFamily="50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19" name="Imagen 1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72F087D-7B8F-44DD-A812-C75499FEE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15" y="801371"/>
            <a:ext cx="6267785" cy="4698584"/>
          </a:xfrm>
          <a:prstGeom prst="rect">
            <a:avLst/>
          </a:prstGeom>
        </p:spPr>
      </p:pic>
      <p:pic>
        <p:nvPicPr>
          <p:cNvPr id="2054" name="Picture 6" descr="Tablero de senderos">
            <a:extLst>
              <a:ext uri="{FF2B5EF4-FFF2-40B4-BE49-F238E27FC236}">
                <a16:creationId xmlns:a16="http://schemas.microsoft.com/office/drawing/2014/main" id="{2B573FDB-F3FE-4DD9-916D-27A678D51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2" t="-5420" r="1122" b="223"/>
          <a:stretch/>
        </p:blipFill>
        <p:spPr bwMode="auto">
          <a:xfrm>
            <a:off x="5408375" y="402459"/>
            <a:ext cx="1375249" cy="143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17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B740E59-D98E-46B0-BD12-13E79E91800E}"/>
              </a:ext>
            </a:extLst>
          </p:cNvPr>
          <p:cNvSpPr/>
          <p:nvPr/>
        </p:nvSpPr>
        <p:spPr>
          <a:xfrm>
            <a:off x="347525" y="579558"/>
            <a:ext cx="6858000" cy="769442"/>
          </a:xfrm>
          <a:prstGeom prst="rect">
            <a:avLst/>
          </a:prstGeom>
          <a:solidFill>
            <a:srgbClr val="ABC1B5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380A65-DC6B-412B-969A-97CF3FD60CB5}"/>
              </a:ext>
            </a:extLst>
          </p:cNvPr>
          <p:cNvSpPr txBox="1"/>
          <p:nvPr/>
        </p:nvSpPr>
        <p:spPr>
          <a:xfrm>
            <a:off x="347525" y="579558"/>
            <a:ext cx="601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latin typeface="Lato Black" panose="020F0A02020204030203" pitchFamily="34" charset="0"/>
                <a:sym typeface="Montserrat"/>
              </a:rPr>
              <a:t>Métricas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D13B88-6E62-4CA8-8604-5791A9291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1" y="2011608"/>
            <a:ext cx="11850558" cy="336561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175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D40159EA-C30E-4918-BA4F-74FAF0097D01}"/>
              </a:ext>
            </a:extLst>
          </p:cNvPr>
          <p:cNvSpPr txBox="1"/>
          <p:nvPr/>
        </p:nvSpPr>
        <p:spPr>
          <a:xfrm>
            <a:off x="4424385" y="1344589"/>
            <a:ext cx="3900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4B6759"/>
                </a:solidFill>
                <a:latin typeface="Lato Black" panose="020F0A02020204030203" pitchFamily="34" charset="0"/>
              </a:rPr>
              <a:t>Esfuerzo por etapas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D1BE73-7C24-489D-AE87-B486DE187AB8}"/>
              </a:ext>
            </a:extLst>
          </p:cNvPr>
          <p:cNvSpPr/>
          <p:nvPr/>
        </p:nvSpPr>
        <p:spPr>
          <a:xfrm>
            <a:off x="356403" y="357616"/>
            <a:ext cx="6858000" cy="769442"/>
          </a:xfrm>
          <a:prstGeom prst="rect">
            <a:avLst/>
          </a:prstGeom>
          <a:solidFill>
            <a:srgbClr val="ABC1B5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86916C-5285-480D-A8F8-3848428E274E}"/>
              </a:ext>
            </a:extLst>
          </p:cNvPr>
          <p:cNvSpPr txBox="1"/>
          <p:nvPr/>
        </p:nvSpPr>
        <p:spPr>
          <a:xfrm>
            <a:off x="356403" y="357616"/>
            <a:ext cx="601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latin typeface="Lato Black" panose="020F0A02020204030203" pitchFamily="34" charset="0"/>
                <a:sym typeface="Montserrat"/>
              </a:rPr>
              <a:t>Métricas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F987941B-C51F-4F8D-96EB-8BC256E82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692324"/>
              </p:ext>
            </p:extLst>
          </p:nvPr>
        </p:nvGraphicFramePr>
        <p:xfrm>
          <a:off x="1508149" y="1771760"/>
          <a:ext cx="9732998" cy="4947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309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2D1BE73-7C24-489D-AE87-B486DE187AB8}"/>
              </a:ext>
            </a:extLst>
          </p:cNvPr>
          <p:cNvSpPr/>
          <p:nvPr/>
        </p:nvSpPr>
        <p:spPr>
          <a:xfrm>
            <a:off x="356403" y="357616"/>
            <a:ext cx="6858000" cy="769442"/>
          </a:xfrm>
          <a:prstGeom prst="rect">
            <a:avLst/>
          </a:prstGeom>
          <a:solidFill>
            <a:srgbClr val="ABC1B5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86916C-5285-480D-A8F8-3848428E274E}"/>
              </a:ext>
            </a:extLst>
          </p:cNvPr>
          <p:cNvSpPr txBox="1"/>
          <p:nvPr/>
        </p:nvSpPr>
        <p:spPr>
          <a:xfrm>
            <a:off x="356403" y="357616"/>
            <a:ext cx="601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latin typeface="Lato Black" panose="020F0A02020204030203" pitchFamily="34" charset="0"/>
                <a:sym typeface="Montserrat"/>
              </a:rPr>
              <a:t>Métricas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40159EA-C30E-4918-BA4F-74FAF0097D01}"/>
              </a:ext>
            </a:extLst>
          </p:cNvPr>
          <p:cNvSpPr txBox="1"/>
          <p:nvPr/>
        </p:nvSpPr>
        <p:spPr>
          <a:xfrm>
            <a:off x="1864422" y="1222020"/>
            <a:ext cx="3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4B6759"/>
                </a:solidFill>
                <a:latin typeface="Lato Black" panose="020F0A02020204030203" pitchFamily="34" charset="0"/>
              </a:rPr>
              <a:t>Desarrollo por grupo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52C612D-4A94-45AA-A685-2C75C01D3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948610"/>
              </p:ext>
            </p:extLst>
          </p:nvPr>
        </p:nvGraphicFramePr>
        <p:xfrm>
          <a:off x="771362" y="1717093"/>
          <a:ext cx="6322179" cy="4960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206ABCB2-93DD-4A8B-9CB0-565DBD50B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399837"/>
              </p:ext>
            </p:extLst>
          </p:nvPr>
        </p:nvGraphicFramePr>
        <p:xfrm>
          <a:off x="7642553" y="3960582"/>
          <a:ext cx="4306388" cy="2717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34EE5827-334E-4ECB-B54A-C2A5DFD5FE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98846"/>
              </p:ext>
            </p:extLst>
          </p:nvPr>
        </p:nvGraphicFramePr>
        <p:xfrm>
          <a:off x="7642552" y="636998"/>
          <a:ext cx="4306388" cy="2540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39F21BCE-7AC5-4A11-BF66-417B8A84F3B7}"/>
              </a:ext>
            </a:extLst>
          </p:cNvPr>
          <p:cNvSpPr txBox="1"/>
          <p:nvPr/>
        </p:nvSpPr>
        <p:spPr>
          <a:xfrm>
            <a:off x="7846586" y="236888"/>
            <a:ext cx="398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4B6759"/>
                </a:solidFill>
                <a:latin typeface="Lato Black" panose="020F0A02020204030203" pitchFamily="34" charset="0"/>
              </a:rPr>
              <a:t>Back-</a:t>
            </a:r>
            <a:r>
              <a:rPr lang="es-ES" sz="2000" dirty="0" err="1">
                <a:solidFill>
                  <a:srgbClr val="4B6759"/>
                </a:solidFill>
                <a:latin typeface="Lato Black" panose="020F0A02020204030203" pitchFamily="34" charset="0"/>
              </a:rPr>
              <a:t>end</a:t>
            </a:r>
            <a:endParaRPr lang="es-ES" sz="2000" dirty="0">
              <a:solidFill>
                <a:srgbClr val="4B6759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8FF245A-FDF9-4F6F-8418-0FD4DF74BE9E}"/>
              </a:ext>
            </a:extLst>
          </p:cNvPr>
          <p:cNvSpPr txBox="1"/>
          <p:nvPr/>
        </p:nvSpPr>
        <p:spPr>
          <a:xfrm>
            <a:off x="7801240" y="3577148"/>
            <a:ext cx="398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4B6759"/>
                </a:solidFill>
                <a:latin typeface="Lato Black" panose="020F0A02020204030203" pitchFamily="34" charset="0"/>
              </a:rPr>
              <a:t>Front-</a:t>
            </a:r>
            <a:r>
              <a:rPr lang="es-ES" sz="2000" dirty="0" err="1">
                <a:solidFill>
                  <a:srgbClr val="4B6759"/>
                </a:solidFill>
                <a:latin typeface="Lato Black" panose="020F0A02020204030203" pitchFamily="34" charset="0"/>
              </a:rPr>
              <a:t>end</a:t>
            </a:r>
            <a:endParaRPr lang="es-ES" sz="2000" dirty="0">
              <a:solidFill>
                <a:srgbClr val="4B6759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2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D40159EA-C30E-4918-BA4F-74FAF0097D01}"/>
              </a:ext>
            </a:extLst>
          </p:cNvPr>
          <p:cNvSpPr txBox="1"/>
          <p:nvPr/>
        </p:nvSpPr>
        <p:spPr>
          <a:xfrm>
            <a:off x="4258060" y="1344589"/>
            <a:ext cx="367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4B6759"/>
                </a:solidFill>
                <a:latin typeface="Lato Black" panose="020F0A02020204030203" pitchFamily="34" charset="0"/>
              </a:rPr>
              <a:t>Horas semanales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D1BE73-7C24-489D-AE87-B486DE187AB8}"/>
              </a:ext>
            </a:extLst>
          </p:cNvPr>
          <p:cNvSpPr/>
          <p:nvPr/>
        </p:nvSpPr>
        <p:spPr>
          <a:xfrm>
            <a:off x="356403" y="357616"/>
            <a:ext cx="6858000" cy="769442"/>
          </a:xfrm>
          <a:prstGeom prst="rect">
            <a:avLst/>
          </a:prstGeom>
          <a:solidFill>
            <a:srgbClr val="ABC1B5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86916C-5285-480D-A8F8-3848428E274E}"/>
              </a:ext>
            </a:extLst>
          </p:cNvPr>
          <p:cNvSpPr txBox="1"/>
          <p:nvPr/>
        </p:nvSpPr>
        <p:spPr>
          <a:xfrm>
            <a:off x="356403" y="357616"/>
            <a:ext cx="601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latin typeface="Lato Black" panose="020F0A02020204030203" pitchFamily="34" charset="0"/>
                <a:sym typeface="Montserrat"/>
              </a:rPr>
              <a:t>Métricas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A96CC4F1-9984-47C8-9A1F-A8DA07B60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764987"/>
              </p:ext>
            </p:extLst>
          </p:nvPr>
        </p:nvGraphicFramePr>
        <p:xfrm>
          <a:off x="-290197" y="1555183"/>
          <a:ext cx="12772393" cy="4641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2448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Bohemian Tumblr Wallpapers - Oh my Dior | Plants, Planting flowers, Pretty  plants">
            <a:extLst>
              <a:ext uri="{FF2B5EF4-FFF2-40B4-BE49-F238E27FC236}">
                <a16:creationId xmlns:a16="http://schemas.microsoft.com/office/drawing/2014/main" id="{FD548007-9FA4-4B22-BFE8-D1DF30CFF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33" r="1" b="21039"/>
          <a:stretch/>
        </p:blipFill>
        <p:spPr bwMode="auto"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CBCFF1E-C857-4CA5-A2DA-E2920D503169}"/>
              </a:ext>
            </a:extLst>
          </p:cNvPr>
          <p:cNvSpPr txBox="1"/>
          <p:nvPr/>
        </p:nvSpPr>
        <p:spPr>
          <a:xfrm>
            <a:off x="6858751" y="5050863"/>
            <a:ext cx="486467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</a:rPr>
              <a:t>Agradecimientos</a:t>
            </a:r>
            <a:r>
              <a:rPr lang="es-ES" sz="4800" dirty="0">
                <a:latin typeface="Lato Black" panose="020F0A02020204030203" pitchFamily="34" charset="0"/>
              </a:rPr>
              <a:t> 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BE39CE8B-C08E-416F-AB57-0508F9E164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 r="-1" b="326"/>
          <a:stretch/>
        </p:blipFill>
        <p:spPr>
          <a:xfrm>
            <a:off x="8101014" y="0"/>
            <a:ext cx="3733736" cy="3633281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426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6">
            <a:extLst>
              <a:ext uri="{FF2B5EF4-FFF2-40B4-BE49-F238E27FC236}">
                <a16:creationId xmlns:a16="http://schemas.microsoft.com/office/drawing/2014/main" id="{B2951D37-5416-4769-8E3D-BA0083115633}"/>
              </a:ext>
            </a:extLst>
          </p:cNvPr>
          <p:cNvSpPr txBox="1"/>
          <p:nvPr/>
        </p:nvSpPr>
        <p:spPr>
          <a:xfrm>
            <a:off x="3130978" y="5898395"/>
            <a:ext cx="5930038" cy="522309"/>
          </a:xfrm>
          <a:prstGeom prst="rect">
            <a:avLst/>
          </a:prstGeom>
          <a:noFill/>
        </p:spPr>
        <p:txBody>
          <a:bodyPr wrap="square" tIns="108000" rtlCol="0">
            <a:spAutoFit/>
          </a:bodyPr>
          <a:lstStyle/>
          <a:p>
            <a:pPr algn="ctr" rtl="0">
              <a:lnSpc>
                <a:spcPts val="1500"/>
              </a:lnSpc>
            </a:pPr>
            <a:r>
              <a:rPr lang="es-ES" b="1" i="1" dirty="0">
                <a:solidFill>
                  <a:schemeClr val="accent1"/>
                </a:solidFill>
                <a:latin typeface="Garamond" panose="02020404030301010803" pitchFamily="18" charset="0"/>
              </a:rPr>
              <a:t>UNA AYUDA PARA NUESTRO HOGAR</a:t>
            </a:r>
            <a:br>
              <a:rPr lang="es-ES" b="0" i="1" spc="0" dirty="0">
                <a:solidFill>
                  <a:schemeClr val="accent1"/>
                </a:solidFill>
                <a:latin typeface="Garamond" panose="02020404030301010803" pitchFamily="18" charset="0"/>
              </a:rPr>
            </a:br>
            <a:r>
              <a:rPr lang="es-ES" sz="900" b="0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APLICACIÓN MÓVIL</a:t>
            </a:r>
            <a:endParaRPr lang="es-ES" spc="300" baseline="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8AE840-59CD-4581-8F8F-97328E2CB287}"/>
              </a:ext>
            </a:extLst>
          </p:cNvPr>
          <p:cNvSpPr txBox="1"/>
          <p:nvPr/>
        </p:nvSpPr>
        <p:spPr>
          <a:xfrm>
            <a:off x="3746566" y="4765898"/>
            <a:ext cx="4698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</a:rPr>
              <a:t>ECOPROTECT</a:t>
            </a:r>
          </a:p>
        </p:txBody>
      </p:sp>
      <p:pic>
        <p:nvPicPr>
          <p:cNvPr id="1026" name="Picture 2" descr="Logotipo&#10;&#10;Descripción generada automáticamente">
            <a:extLst>
              <a:ext uri="{FF2B5EF4-FFF2-40B4-BE49-F238E27FC236}">
                <a16:creationId xmlns:a16="http://schemas.microsoft.com/office/drawing/2014/main" id="{058ECC2E-10AB-4B4F-A8C9-11B0DEDD11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1" y="808676"/>
            <a:ext cx="3838575" cy="39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3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6340530-4A66-41AE-8411-3D23BD4A4FCD}"/>
              </a:ext>
            </a:extLst>
          </p:cNvPr>
          <p:cNvSpPr/>
          <p:nvPr/>
        </p:nvSpPr>
        <p:spPr>
          <a:xfrm>
            <a:off x="765110" y="506027"/>
            <a:ext cx="6858000" cy="674296"/>
          </a:xfrm>
          <a:prstGeom prst="rect">
            <a:avLst/>
          </a:prstGeom>
          <a:solidFill>
            <a:srgbClr val="ABC1B5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817398-91A3-4783-A289-33DEF529E3EC}"/>
              </a:ext>
            </a:extLst>
          </p:cNvPr>
          <p:cNvSpPr txBox="1"/>
          <p:nvPr/>
        </p:nvSpPr>
        <p:spPr>
          <a:xfrm>
            <a:off x="830425" y="410882"/>
            <a:ext cx="601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Lato Black" panose="020F0A02020204030203" pitchFamily="34" charset="0"/>
                <a:sym typeface="Montserrat"/>
              </a:rPr>
              <a:t>Herramientas</a:t>
            </a:r>
            <a:endParaRPr lang="es-ES" sz="3000" b="1" dirty="0">
              <a:latin typeface="Lato Black" panose="020F0A02020204030203" pitchFamily="34" charset="0"/>
              <a:sym typeface="Montserrat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8A0224-8ED1-4F67-BF0A-990EADF14E41}"/>
              </a:ext>
            </a:extLst>
          </p:cNvPr>
          <p:cNvSpPr/>
          <p:nvPr/>
        </p:nvSpPr>
        <p:spPr>
          <a:xfrm>
            <a:off x="8090411" y="1904301"/>
            <a:ext cx="2508308" cy="3833769"/>
          </a:xfrm>
          <a:prstGeom prst="roundRect">
            <a:avLst/>
          </a:prstGeom>
          <a:solidFill>
            <a:srgbClr val="ABC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3449F0-C2A5-45A6-95ED-DD1DD653E0E7}"/>
              </a:ext>
            </a:extLst>
          </p:cNvPr>
          <p:cNvSpPr txBox="1"/>
          <p:nvPr/>
        </p:nvSpPr>
        <p:spPr>
          <a:xfrm>
            <a:off x="8738074" y="5807583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464A49"/>
                </a:solidFill>
                <a:latin typeface="Lato Black" panose="020F0A02020204030203" pitchFamily="34" charset="0"/>
              </a:rPr>
              <a:t>OTRAS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CFBCED8-0F84-4719-B44B-FD6A673C83E0}"/>
              </a:ext>
            </a:extLst>
          </p:cNvPr>
          <p:cNvSpPr/>
          <p:nvPr/>
        </p:nvSpPr>
        <p:spPr>
          <a:xfrm>
            <a:off x="4536102" y="1901146"/>
            <a:ext cx="2508308" cy="3833769"/>
          </a:xfrm>
          <a:prstGeom prst="roundRect">
            <a:avLst/>
          </a:prstGeom>
          <a:solidFill>
            <a:srgbClr val="ABC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750B5B5-3C37-4E77-BA45-AD964E8B5A63}"/>
              </a:ext>
            </a:extLst>
          </p:cNvPr>
          <p:cNvSpPr txBox="1"/>
          <p:nvPr/>
        </p:nvSpPr>
        <p:spPr>
          <a:xfrm>
            <a:off x="4896828" y="5807583"/>
            <a:ext cx="17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464A49"/>
                </a:solidFill>
                <a:latin typeface="Lato Black" panose="020F0A02020204030203" pitchFamily="34" charset="0"/>
              </a:rPr>
              <a:t>BACK-END</a:t>
            </a:r>
            <a:endParaRPr lang="es-ES" dirty="0">
              <a:solidFill>
                <a:srgbClr val="464A49"/>
              </a:solidFill>
              <a:latin typeface="Lato Black" panose="020F0A02020204030203" pitchFamily="34" charset="0"/>
            </a:endParaRPr>
          </a:p>
        </p:txBody>
      </p:sp>
      <p:pic>
        <p:nvPicPr>
          <p:cNvPr id="1034" name="Picture 10" descr="Páginas para aprender Node.js gratis">
            <a:extLst>
              <a:ext uri="{FF2B5EF4-FFF2-40B4-BE49-F238E27FC236}">
                <a16:creationId xmlns:a16="http://schemas.microsoft.com/office/drawing/2014/main" id="{A624EDD7-8E24-4B96-A8DF-E8891F7C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15" y="2287242"/>
            <a:ext cx="1562488" cy="10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410567A-0EC6-4A7B-B4A5-65E1B8E0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76" y="3524092"/>
            <a:ext cx="830160" cy="8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3379778-7F0C-4590-8360-DADBF5205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98" y="4564448"/>
            <a:ext cx="2070517" cy="55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9506A71-FB2A-4256-86B5-E11595D4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80" y="2443004"/>
            <a:ext cx="1920921" cy="3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0F88CC6-CD58-4C8A-92A6-CAB23A409274}"/>
              </a:ext>
            </a:extLst>
          </p:cNvPr>
          <p:cNvSpPr txBox="1"/>
          <p:nvPr/>
        </p:nvSpPr>
        <p:spPr>
          <a:xfrm>
            <a:off x="1351682" y="5804428"/>
            <a:ext cx="1919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464A49"/>
                </a:solidFill>
                <a:latin typeface="Lato Black" panose="020F0A02020204030203" pitchFamily="34" charset="0"/>
              </a:rPr>
              <a:t>FRONT-END</a:t>
            </a:r>
            <a:endParaRPr lang="es-ES" dirty="0">
              <a:solidFill>
                <a:srgbClr val="464A49"/>
              </a:solidFill>
              <a:latin typeface="Lato Black" panose="020F0A02020204030203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E182EBC-5D6B-4E27-B05A-CB729CC88468}"/>
              </a:ext>
            </a:extLst>
          </p:cNvPr>
          <p:cNvSpPr/>
          <p:nvPr/>
        </p:nvSpPr>
        <p:spPr>
          <a:xfrm>
            <a:off x="986792" y="1901146"/>
            <a:ext cx="2508308" cy="3833769"/>
          </a:xfrm>
          <a:prstGeom prst="roundRect">
            <a:avLst/>
          </a:prstGeom>
          <a:solidFill>
            <a:srgbClr val="ABC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42" name="Picture 18" descr="Quieres aprender a programar con Flutter? ¡Empecemos! - Thinking In Swift">
            <a:extLst>
              <a:ext uri="{FF2B5EF4-FFF2-40B4-BE49-F238E27FC236}">
                <a16:creationId xmlns:a16="http://schemas.microsoft.com/office/drawing/2014/main" id="{FA7C6045-A73A-4754-A721-0A73A519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82" y="2840121"/>
            <a:ext cx="1764702" cy="5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C74543C-7852-42DF-BAAB-0456BAB7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69" y="4077095"/>
            <a:ext cx="1931283" cy="51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GitHub Logo | LOGOS de MARCAS">
            <a:extLst>
              <a:ext uri="{FF2B5EF4-FFF2-40B4-BE49-F238E27FC236}">
                <a16:creationId xmlns:a16="http://schemas.microsoft.com/office/drawing/2014/main" id="{EDFF0786-E7BC-4F26-A068-2A951FF6B6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1939" y="34258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52" name="Picture 28" descr="GitHub-Logo - Adictos a la Informática">
            <a:extLst>
              <a:ext uri="{FF2B5EF4-FFF2-40B4-BE49-F238E27FC236}">
                <a16:creationId xmlns:a16="http://schemas.microsoft.com/office/drawing/2014/main" id="{36D88EC3-3932-4115-82A3-1FA2CCFB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275" y="3013360"/>
            <a:ext cx="2376333" cy="8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somnia - Crunchbase Company Profile &amp; Funding">
            <a:extLst>
              <a:ext uri="{FF2B5EF4-FFF2-40B4-BE49-F238E27FC236}">
                <a16:creationId xmlns:a16="http://schemas.microsoft.com/office/drawing/2014/main" id="{A85FDA25-C6E4-45D3-81B3-217BCE73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902" y="4752582"/>
            <a:ext cx="691323" cy="6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ode Climate Logo">
            <a:extLst>
              <a:ext uri="{FF2B5EF4-FFF2-40B4-BE49-F238E27FC236}">
                <a16:creationId xmlns:a16="http://schemas.microsoft.com/office/drawing/2014/main" id="{0F5C7D5A-9273-4C5C-B6DE-79466C74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110" y="3964715"/>
            <a:ext cx="1998934" cy="6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5" grpId="0" animBg="1"/>
      <p:bldP spid="8" grpId="0"/>
      <p:bldP spid="9" grpId="0"/>
      <p:bldP spid="7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7;p37">
            <a:extLst>
              <a:ext uri="{FF2B5EF4-FFF2-40B4-BE49-F238E27FC236}">
                <a16:creationId xmlns:a16="http://schemas.microsoft.com/office/drawing/2014/main" id="{A21EA26F-A255-44A5-965A-61AC99331381}"/>
              </a:ext>
            </a:extLst>
          </p:cNvPr>
          <p:cNvSpPr/>
          <p:nvPr/>
        </p:nvSpPr>
        <p:spPr>
          <a:xfrm>
            <a:off x="7742783" y="3169720"/>
            <a:ext cx="1170894" cy="501106"/>
          </a:xfrm>
          <a:prstGeom prst="homePlate">
            <a:avLst>
              <a:gd name="adj" fmla="val 32030"/>
            </a:avLst>
          </a:prstGeom>
          <a:solidFill>
            <a:srgbClr val="4B675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 mayo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408;p37">
            <a:extLst>
              <a:ext uri="{FF2B5EF4-FFF2-40B4-BE49-F238E27FC236}">
                <a16:creationId xmlns:a16="http://schemas.microsoft.com/office/drawing/2014/main" id="{F7181F68-28AA-4698-AD4E-C2FAE06CB965}"/>
              </a:ext>
            </a:extLst>
          </p:cNvPr>
          <p:cNvSpPr/>
          <p:nvPr/>
        </p:nvSpPr>
        <p:spPr>
          <a:xfrm>
            <a:off x="6803557" y="3169720"/>
            <a:ext cx="1170894" cy="501106"/>
          </a:xfrm>
          <a:prstGeom prst="homePlate">
            <a:avLst>
              <a:gd name="adj" fmla="val 32030"/>
            </a:avLst>
          </a:prstGeom>
          <a:solidFill>
            <a:srgbClr val="4B675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mayo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409;p37">
            <a:extLst>
              <a:ext uri="{FF2B5EF4-FFF2-40B4-BE49-F238E27FC236}">
                <a16:creationId xmlns:a16="http://schemas.microsoft.com/office/drawing/2014/main" id="{ADAB2EF1-B209-4D7E-B5FC-DF5CA25A2403}"/>
              </a:ext>
            </a:extLst>
          </p:cNvPr>
          <p:cNvSpPr/>
          <p:nvPr/>
        </p:nvSpPr>
        <p:spPr>
          <a:xfrm>
            <a:off x="5864332" y="3169720"/>
            <a:ext cx="1170894" cy="501106"/>
          </a:xfrm>
          <a:prstGeom prst="homePlate">
            <a:avLst>
              <a:gd name="adj" fmla="val 32030"/>
            </a:avLst>
          </a:prstGeom>
          <a:solidFill>
            <a:srgbClr val="4B675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410;p37">
            <a:extLst>
              <a:ext uri="{FF2B5EF4-FFF2-40B4-BE49-F238E27FC236}">
                <a16:creationId xmlns:a16="http://schemas.microsoft.com/office/drawing/2014/main" id="{AAFE9AA7-82F3-4BC6-94F4-99D8FFCFDC46}"/>
              </a:ext>
            </a:extLst>
          </p:cNvPr>
          <p:cNvSpPr/>
          <p:nvPr/>
        </p:nvSpPr>
        <p:spPr>
          <a:xfrm>
            <a:off x="4925106" y="3169720"/>
            <a:ext cx="1170894" cy="501106"/>
          </a:xfrm>
          <a:prstGeom prst="homePlate">
            <a:avLst>
              <a:gd name="adj" fmla="val 32030"/>
            </a:avLst>
          </a:prstGeom>
          <a:solidFill>
            <a:srgbClr val="4B675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 abril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411;p37">
            <a:extLst>
              <a:ext uri="{FF2B5EF4-FFF2-40B4-BE49-F238E27FC236}">
                <a16:creationId xmlns:a16="http://schemas.microsoft.com/office/drawing/2014/main" id="{DF9F089F-9973-402F-B7B3-D8AC9A64C5B9}"/>
              </a:ext>
            </a:extLst>
          </p:cNvPr>
          <p:cNvSpPr/>
          <p:nvPr/>
        </p:nvSpPr>
        <p:spPr>
          <a:xfrm>
            <a:off x="3985881" y="3169720"/>
            <a:ext cx="1170894" cy="501106"/>
          </a:xfrm>
          <a:prstGeom prst="homePlate">
            <a:avLst>
              <a:gd name="adj" fmla="val 32030"/>
            </a:avLst>
          </a:prstGeom>
          <a:solidFill>
            <a:srgbClr val="4B675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 abril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12;p37">
            <a:extLst>
              <a:ext uri="{FF2B5EF4-FFF2-40B4-BE49-F238E27FC236}">
                <a16:creationId xmlns:a16="http://schemas.microsoft.com/office/drawing/2014/main" id="{00D794DC-CBAC-4605-954E-C2C91658455B}"/>
              </a:ext>
            </a:extLst>
          </p:cNvPr>
          <p:cNvSpPr/>
          <p:nvPr/>
        </p:nvSpPr>
        <p:spPr>
          <a:xfrm>
            <a:off x="3081777" y="3169720"/>
            <a:ext cx="1170894" cy="501106"/>
          </a:xfrm>
          <a:prstGeom prst="homePlate">
            <a:avLst>
              <a:gd name="adj" fmla="val 32030"/>
            </a:avLst>
          </a:prstGeom>
          <a:solidFill>
            <a:srgbClr val="8DA38E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5 abril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13;p37">
            <a:extLst>
              <a:ext uri="{FF2B5EF4-FFF2-40B4-BE49-F238E27FC236}">
                <a16:creationId xmlns:a16="http://schemas.microsoft.com/office/drawing/2014/main" id="{A17D5EE7-B1D9-436C-A572-7F7C7C1E7CF0}"/>
              </a:ext>
            </a:extLst>
          </p:cNvPr>
          <p:cNvSpPr/>
          <p:nvPr/>
        </p:nvSpPr>
        <p:spPr>
          <a:xfrm>
            <a:off x="2245460" y="3169720"/>
            <a:ext cx="1087981" cy="501106"/>
          </a:xfrm>
          <a:prstGeom prst="homePlate">
            <a:avLst>
              <a:gd name="adj" fmla="val 32030"/>
            </a:avLst>
          </a:prstGeom>
          <a:solidFill>
            <a:srgbClr val="8DA38E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414;p37">
            <a:extLst>
              <a:ext uri="{FF2B5EF4-FFF2-40B4-BE49-F238E27FC236}">
                <a16:creationId xmlns:a16="http://schemas.microsoft.com/office/drawing/2014/main" id="{3C9EBAB2-FCAA-4D5E-AEE0-E06A7B760A16}"/>
              </a:ext>
            </a:extLst>
          </p:cNvPr>
          <p:cNvSpPr/>
          <p:nvPr/>
        </p:nvSpPr>
        <p:spPr>
          <a:xfrm>
            <a:off x="1673634" y="3169720"/>
            <a:ext cx="956308" cy="501106"/>
          </a:xfrm>
          <a:prstGeom prst="homePlate">
            <a:avLst>
              <a:gd name="adj" fmla="val 32030"/>
            </a:avLst>
          </a:prstGeom>
          <a:solidFill>
            <a:srgbClr val="8DA38E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22 marzo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15;p37">
            <a:extLst>
              <a:ext uri="{FF2B5EF4-FFF2-40B4-BE49-F238E27FC236}">
                <a16:creationId xmlns:a16="http://schemas.microsoft.com/office/drawing/2014/main" id="{35996247-FBC4-4F67-B525-811D420762F4}"/>
              </a:ext>
            </a:extLst>
          </p:cNvPr>
          <p:cNvSpPr/>
          <p:nvPr/>
        </p:nvSpPr>
        <p:spPr>
          <a:xfrm>
            <a:off x="964507" y="3169720"/>
            <a:ext cx="957878" cy="501106"/>
          </a:xfrm>
          <a:prstGeom prst="homePlate">
            <a:avLst>
              <a:gd name="adj" fmla="val 32030"/>
            </a:avLst>
          </a:prstGeom>
          <a:solidFill>
            <a:srgbClr val="ABC1B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416;p37">
            <a:extLst>
              <a:ext uri="{FF2B5EF4-FFF2-40B4-BE49-F238E27FC236}">
                <a16:creationId xmlns:a16="http://schemas.microsoft.com/office/drawing/2014/main" id="{C279728E-D49C-470E-A38F-50872687C21B}"/>
              </a:ext>
            </a:extLst>
          </p:cNvPr>
          <p:cNvSpPr/>
          <p:nvPr/>
        </p:nvSpPr>
        <p:spPr>
          <a:xfrm>
            <a:off x="491812" y="3169720"/>
            <a:ext cx="765110" cy="501106"/>
          </a:xfrm>
          <a:prstGeom prst="homePlate">
            <a:avLst>
              <a:gd name="adj" fmla="val 32030"/>
            </a:avLst>
          </a:prstGeom>
          <a:solidFill>
            <a:srgbClr val="ABC1B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" name="Google Shape;428;p37">
            <a:extLst>
              <a:ext uri="{FF2B5EF4-FFF2-40B4-BE49-F238E27FC236}">
                <a16:creationId xmlns:a16="http://schemas.microsoft.com/office/drawing/2014/main" id="{8362361B-8D90-4E1F-9A6A-F5C247D6DADA}"/>
              </a:ext>
            </a:extLst>
          </p:cNvPr>
          <p:cNvCxnSpPr/>
          <p:nvPr/>
        </p:nvCxnSpPr>
        <p:spPr>
          <a:xfrm rot="10800000">
            <a:off x="3361181" y="3617395"/>
            <a:ext cx="0" cy="63478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Google Shape;429;p37">
            <a:extLst>
              <a:ext uri="{FF2B5EF4-FFF2-40B4-BE49-F238E27FC236}">
                <a16:creationId xmlns:a16="http://schemas.microsoft.com/office/drawing/2014/main" id="{9A253258-BD0F-4AB8-A429-33B1D7BB3453}"/>
              </a:ext>
            </a:extLst>
          </p:cNvPr>
          <p:cNvSpPr txBox="1"/>
          <p:nvPr/>
        </p:nvSpPr>
        <p:spPr>
          <a:xfrm>
            <a:off x="3353233" y="4386207"/>
            <a:ext cx="1777898" cy="33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6 abril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Entrega contrato</a:t>
            </a:r>
            <a:endParaRPr sz="1200" dirty="0">
              <a:solidFill>
                <a:srgbClr val="8DA38E"/>
              </a:solidFill>
              <a:latin typeface="Roboto Black" panose="020B0604020202020204" pitchFamily="2" charset="0"/>
              <a:ea typeface="Roboto Black" panose="020B0604020202020204" pitchFamily="2" charset="0"/>
              <a:cs typeface="Montserrat"/>
              <a:sym typeface="Montserrat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F29A6CC-4405-4F35-9603-758281257B30}"/>
              </a:ext>
            </a:extLst>
          </p:cNvPr>
          <p:cNvSpPr txBox="1"/>
          <p:nvPr/>
        </p:nvSpPr>
        <p:spPr>
          <a:xfrm>
            <a:off x="2580365" y="3293517"/>
            <a:ext cx="835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lt1"/>
                </a:solidFill>
                <a:latin typeface="Montserrat"/>
              </a:rPr>
              <a:t>29 marzo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FCFE14E-37BE-4202-B8DD-6D80DE5FD435}"/>
              </a:ext>
            </a:extLst>
          </p:cNvPr>
          <p:cNvSpPr txBox="1"/>
          <p:nvPr/>
        </p:nvSpPr>
        <p:spPr>
          <a:xfrm>
            <a:off x="6090521" y="3297162"/>
            <a:ext cx="835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lt1"/>
                </a:solidFill>
                <a:latin typeface="Montserrat"/>
              </a:rPr>
              <a:t>29 abril</a:t>
            </a:r>
          </a:p>
        </p:txBody>
      </p:sp>
      <p:sp>
        <p:nvSpPr>
          <p:cNvPr id="44" name="Google Shape;405;p37">
            <a:extLst>
              <a:ext uri="{FF2B5EF4-FFF2-40B4-BE49-F238E27FC236}">
                <a16:creationId xmlns:a16="http://schemas.microsoft.com/office/drawing/2014/main" id="{7E62F4B2-F26A-4B29-BCD7-84E5BBDF7908}"/>
              </a:ext>
            </a:extLst>
          </p:cNvPr>
          <p:cNvSpPr/>
          <p:nvPr/>
        </p:nvSpPr>
        <p:spPr>
          <a:xfrm>
            <a:off x="10541807" y="3169720"/>
            <a:ext cx="1170894" cy="501106"/>
          </a:xfrm>
          <a:prstGeom prst="homePlate">
            <a:avLst>
              <a:gd name="adj" fmla="val 32030"/>
            </a:avLst>
          </a:prstGeom>
          <a:solidFill>
            <a:srgbClr val="464A4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31 mayo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405;p37">
            <a:extLst>
              <a:ext uri="{FF2B5EF4-FFF2-40B4-BE49-F238E27FC236}">
                <a16:creationId xmlns:a16="http://schemas.microsoft.com/office/drawing/2014/main" id="{A41C20ED-3915-49E5-B4AD-EA8B8B123751}"/>
              </a:ext>
            </a:extLst>
          </p:cNvPr>
          <p:cNvSpPr/>
          <p:nvPr/>
        </p:nvSpPr>
        <p:spPr>
          <a:xfrm>
            <a:off x="9621234" y="3169720"/>
            <a:ext cx="1170894" cy="501106"/>
          </a:xfrm>
          <a:prstGeom prst="homePlate">
            <a:avLst>
              <a:gd name="adj" fmla="val 32030"/>
            </a:avLst>
          </a:prstGeom>
          <a:solidFill>
            <a:srgbClr val="464A4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24 mayo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DC2EE9E-FC7E-43B3-95FF-EC0AD2BCD47D}"/>
              </a:ext>
            </a:extLst>
          </p:cNvPr>
          <p:cNvSpPr txBox="1"/>
          <p:nvPr/>
        </p:nvSpPr>
        <p:spPr>
          <a:xfrm>
            <a:off x="553055" y="3804853"/>
            <a:ext cx="169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ABC1B5"/>
                </a:solidFill>
                <a:latin typeface="Lato Black" panose="020F0A02020204030203" pitchFamily="34" charset="0"/>
              </a:rPr>
              <a:t>PLANIFICACIÓN</a:t>
            </a:r>
            <a:endParaRPr lang="es-ES" sz="1100" dirty="0">
              <a:solidFill>
                <a:srgbClr val="ABC1B5"/>
              </a:solidFill>
              <a:latin typeface="Lato Black" panose="020F0A0202020403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E00A073-1B81-4D6F-BC24-83BE45002222}"/>
              </a:ext>
            </a:extLst>
          </p:cNvPr>
          <p:cNvSpPr txBox="1"/>
          <p:nvPr/>
        </p:nvSpPr>
        <p:spPr>
          <a:xfrm>
            <a:off x="2419002" y="3804853"/>
            <a:ext cx="153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8DA38E"/>
                </a:solidFill>
                <a:latin typeface="Lato Black" panose="020F0A02020204030203" pitchFamily="34" charset="0"/>
              </a:rPr>
              <a:t>REQUISITOS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E18908A-EA0C-495F-8FA6-2556F92C3194}"/>
              </a:ext>
            </a:extLst>
          </p:cNvPr>
          <p:cNvSpPr txBox="1"/>
          <p:nvPr/>
        </p:nvSpPr>
        <p:spPr>
          <a:xfrm>
            <a:off x="6107490" y="3801913"/>
            <a:ext cx="186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4B6759"/>
                </a:solidFill>
                <a:latin typeface="Lato Black" panose="020F0A02020204030203" pitchFamily="34" charset="0"/>
              </a:rPr>
              <a:t>DESARROLLO Y TEST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8C690B7-08AE-4C80-B425-7BC384C7B32B}"/>
              </a:ext>
            </a:extLst>
          </p:cNvPr>
          <p:cNvSpPr txBox="1"/>
          <p:nvPr/>
        </p:nvSpPr>
        <p:spPr>
          <a:xfrm>
            <a:off x="9689968" y="3797733"/>
            <a:ext cx="2133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464A49"/>
                </a:solidFill>
                <a:latin typeface="Lato Black" panose="020F0A02020204030203" pitchFamily="34" charset="0"/>
              </a:rPr>
              <a:t>CIERRE DEL PROYECTO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30FD3EC-E51E-4926-B6AA-A3A5BD006290}"/>
              </a:ext>
            </a:extLst>
          </p:cNvPr>
          <p:cNvSpPr/>
          <p:nvPr/>
        </p:nvSpPr>
        <p:spPr>
          <a:xfrm>
            <a:off x="765110" y="410882"/>
            <a:ext cx="6858000" cy="769442"/>
          </a:xfrm>
          <a:prstGeom prst="rect">
            <a:avLst/>
          </a:prstGeom>
          <a:solidFill>
            <a:srgbClr val="ABC1B5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2DA2F26-1654-4941-B85D-2E7049FB1392}"/>
              </a:ext>
            </a:extLst>
          </p:cNvPr>
          <p:cNvSpPr txBox="1"/>
          <p:nvPr/>
        </p:nvSpPr>
        <p:spPr>
          <a:xfrm>
            <a:off x="830425" y="410882"/>
            <a:ext cx="601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Lato Black" panose="020F0A02020204030203" pitchFamily="34" charset="0"/>
                <a:sym typeface="Montserrat"/>
              </a:rPr>
              <a:t>Planificación</a:t>
            </a:r>
            <a:endParaRPr lang="es-ES" sz="4400" b="1" dirty="0">
              <a:latin typeface="Lato Black" panose="020F0A02020204030203" pitchFamily="34" charset="0"/>
              <a:sym typeface="Montserrat"/>
            </a:endParaRPr>
          </a:p>
        </p:txBody>
      </p:sp>
      <p:cxnSp>
        <p:nvCxnSpPr>
          <p:cNvPr id="51" name="Google Shape;428;p37">
            <a:extLst>
              <a:ext uri="{FF2B5EF4-FFF2-40B4-BE49-F238E27FC236}">
                <a16:creationId xmlns:a16="http://schemas.microsoft.com/office/drawing/2014/main" id="{3F551953-A5A9-4E15-BF60-0ECDF4C3521F}"/>
              </a:ext>
            </a:extLst>
          </p:cNvPr>
          <p:cNvCxnSpPr/>
          <p:nvPr/>
        </p:nvCxnSpPr>
        <p:spPr>
          <a:xfrm rot="10800000">
            <a:off x="7008673" y="2588366"/>
            <a:ext cx="0" cy="63478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429;p37">
            <a:extLst>
              <a:ext uri="{FF2B5EF4-FFF2-40B4-BE49-F238E27FC236}">
                <a16:creationId xmlns:a16="http://schemas.microsoft.com/office/drawing/2014/main" id="{989EB3A0-F197-4BB0-BDC2-C2E86FDB3E0B}"/>
              </a:ext>
            </a:extLst>
          </p:cNvPr>
          <p:cNvSpPr txBox="1"/>
          <p:nvPr/>
        </p:nvSpPr>
        <p:spPr>
          <a:xfrm>
            <a:off x="7008673" y="1344679"/>
            <a:ext cx="1777898" cy="107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latin typeface="Roboto Black" panose="020B0604020202020204" pitchFamily="2" charset="0"/>
              <a:ea typeface="Roboto Black" panose="020B0604020202020204" pitchFamily="2" charset="0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Entrega para 5: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Registro/Iniciar sesión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Pantalla principal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Publicar imagen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Interactividad usuarios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3 mayo</a:t>
            </a:r>
          </a:p>
        </p:txBody>
      </p:sp>
      <p:sp>
        <p:nvSpPr>
          <p:cNvPr id="53" name="Google Shape;429;p37">
            <a:extLst>
              <a:ext uri="{FF2B5EF4-FFF2-40B4-BE49-F238E27FC236}">
                <a16:creationId xmlns:a16="http://schemas.microsoft.com/office/drawing/2014/main" id="{92016EE9-2E16-4B7D-828E-C58A9E1CD878}"/>
              </a:ext>
            </a:extLst>
          </p:cNvPr>
          <p:cNvSpPr txBox="1"/>
          <p:nvPr/>
        </p:nvSpPr>
        <p:spPr>
          <a:xfrm>
            <a:off x="9060287" y="4354590"/>
            <a:ext cx="1303311" cy="100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latin typeface="Roboto Black" panose="020B0604020202020204" pitchFamily="2" charset="0"/>
              <a:ea typeface="Roboto Black" panose="020B0604020202020204" pitchFamily="2" charset="0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050" dirty="0">
              <a:solidFill>
                <a:srgbClr val="8DA38E"/>
              </a:solidFill>
              <a:latin typeface="Roboto Black" panose="020B0604020202020204" pitchFamily="2" charset="0"/>
              <a:ea typeface="Roboto Black" panose="020B0604020202020204" pitchFamily="2" charset="0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050" dirty="0">
              <a:solidFill>
                <a:srgbClr val="8DA38E"/>
              </a:solidFill>
              <a:latin typeface="Roboto Black" panose="020B0604020202020204" pitchFamily="2" charset="0"/>
              <a:ea typeface="Roboto Black" panose="020B0604020202020204" pitchFamily="2" charset="0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050" dirty="0">
              <a:solidFill>
                <a:srgbClr val="8DA38E"/>
              </a:solidFill>
              <a:latin typeface="Roboto Black" panose="020B0604020202020204" pitchFamily="2" charset="0"/>
              <a:ea typeface="Roboto Black" panose="020B0604020202020204" pitchFamily="2" charset="0"/>
              <a:cs typeface="Montserrat"/>
              <a:sym typeface="Montserrat"/>
            </a:endParaRPr>
          </a:p>
          <a:p>
            <a:r>
              <a:rPr lang="es-ES" sz="1050" dirty="0"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17 mayo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Entrega para 7: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Menú inferior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Perfil usuario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Cuenta especial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Buscador</a:t>
            </a:r>
          </a:p>
        </p:txBody>
      </p:sp>
      <p:cxnSp>
        <p:nvCxnSpPr>
          <p:cNvPr id="54" name="Google Shape;428;p37">
            <a:extLst>
              <a:ext uri="{FF2B5EF4-FFF2-40B4-BE49-F238E27FC236}">
                <a16:creationId xmlns:a16="http://schemas.microsoft.com/office/drawing/2014/main" id="{3E975BB3-C7A3-4B10-9018-CE9B87151E09}"/>
              </a:ext>
            </a:extLst>
          </p:cNvPr>
          <p:cNvCxnSpPr/>
          <p:nvPr/>
        </p:nvCxnSpPr>
        <p:spPr>
          <a:xfrm rot="10800000">
            <a:off x="9060287" y="3602924"/>
            <a:ext cx="0" cy="63478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" name="Google Shape;429;p37">
            <a:extLst>
              <a:ext uri="{FF2B5EF4-FFF2-40B4-BE49-F238E27FC236}">
                <a16:creationId xmlns:a16="http://schemas.microsoft.com/office/drawing/2014/main" id="{BB7AF2E9-FFCF-4798-B390-1B3A2CFA19DA}"/>
              </a:ext>
            </a:extLst>
          </p:cNvPr>
          <p:cNvSpPr txBox="1"/>
          <p:nvPr/>
        </p:nvSpPr>
        <p:spPr>
          <a:xfrm>
            <a:off x="9735770" y="1344679"/>
            <a:ext cx="1777898" cy="107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latin typeface="Roboto Black" panose="020B0604020202020204" pitchFamily="2" charset="0"/>
              <a:ea typeface="Roboto Black" panose="020B0604020202020204" pitchFamily="2" charset="0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Entrega para 10: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Logros usuario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Geolocalización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05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Pixelado de imágenes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24 mayo</a:t>
            </a:r>
          </a:p>
        </p:txBody>
      </p:sp>
      <p:cxnSp>
        <p:nvCxnSpPr>
          <p:cNvPr id="56" name="Google Shape;428;p37">
            <a:extLst>
              <a:ext uri="{FF2B5EF4-FFF2-40B4-BE49-F238E27FC236}">
                <a16:creationId xmlns:a16="http://schemas.microsoft.com/office/drawing/2014/main" id="{2B3326F4-FDA0-483B-B691-3AB39ED19677}"/>
              </a:ext>
            </a:extLst>
          </p:cNvPr>
          <p:cNvCxnSpPr/>
          <p:nvPr/>
        </p:nvCxnSpPr>
        <p:spPr>
          <a:xfrm rot="10800000">
            <a:off x="9735770" y="2588365"/>
            <a:ext cx="0" cy="63478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7" name="Google Shape;428;p37">
            <a:extLst>
              <a:ext uri="{FF2B5EF4-FFF2-40B4-BE49-F238E27FC236}">
                <a16:creationId xmlns:a16="http://schemas.microsoft.com/office/drawing/2014/main" id="{0C9C4EC6-6541-4073-8A08-907DBA928115}"/>
              </a:ext>
            </a:extLst>
          </p:cNvPr>
          <p:cNvCxnSpPr>
            <a:cxnSpLocks/>
          </p:cNvCxnSpPr>
          <p:nvPr/>
        </p:nvCxnSpPr>
        <p:spPr>
          <a:xfrm flipH="1" flipV="1">
            <a:off x="10938738" y="3583215"/>
            <a:ext cx="21200" cy="127522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" name="Google Shape;429;p37">
            <a:extLst>
              <a:ext uri="{FF2B5EF4-FFF2-40B4-BE49-F238E27FC236}">
                <a16:creationId xmlns:a16="http://schemas.microsoft.com/office/drawing/2014/main" id="{0443B25D-E425-4660-BD0A-440155DBAFF6}"/>
              </a:ext>
            </a:extLst>
          </p:cNvPr>
          <p:cNvSpPr txBox="1"/>
          <p:nvPr/>
        </p:nvSpPr>
        <p:spPr>
          <a:xfrm>
            <a:off x="10650259" y="5022750"/>
            <a:ext cx="953990" cy="33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31 mayo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8DA38E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Montserrat"/>
                <a:sym typeface="Montserrat"/>
              </a:rPr>
              <a:t>Entrega final</a:t>
            </a:r>
            <a:endParaRPr sz="1200" dirty="0">
              <a:solidFill>
                <a:srgbClr val="8DA38E"/>
              </a:solidFill>
              <a:latin typeface="Roboto Black" panose="020B0604020202020204" pitchFamily="2" charset="0"/>
              <a:ea typeface="Roboto Black" panose="020B0604020202020204" pitchFamily="2" charset="0"/>
              <a:cs typeface="Montserrat"/>
              <a:sym typeface="Montserrat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C061FC3-7DE6-4392-B9E7-C03F404E8CBA}"/>
              </a:ext>
            </a:extLst>
          </p:cNvPr>
          <p:cNvSpPr txBox="1"/>
          <p:nvPr/>
        </p:nvSpPr>
        <p:spPr>
          <a:xfrm>
            <a:off x="553056" y="3293517"/>
            <a:ext cx="835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lt1"/>
                </a:solidFill>
                <a:latin typeface="Montserrat"/>
              </a:rPr>
              <a:t>8 marzo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AF1890F-991D-464B-BF13-3B014C353D1E}"/>
              </a:ext>
            </a:extLst>
          </p:cNvPr>
          <p:cNvSpPr txBox="1"/>
          <p:nvPr/>
        </p:nvSpPr>
        <p:spPr>
          <a:xfrm>
            <a:off x="1217512" y="3293516"/>
            <a:ext cx="835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lt1"/>
                </a:solidFill>
                <a:latin typeface="Montserrat"/>
              </a:rPr>
              <a:t>15 marzo</a:t>
            </a:r>
          </a:p>
        </p:txBody>
      </p:sp>
      <p:sp>
        <p:nvSpPr>
          <p:cNvPr id="3" name="Google Shape;406;p37">
            <a:extLst>
              <a:ext uri="{FF2B5EF4-FFF2-40B4-BE49-F238E27FC236}">
                <a16:creationId xmlns:a16="http://schemas.microsoft.com/office/drawing/2014/main" id="{D0479F14-DEFD-4841-896C-D5DF068862D3}"/>
              </a:ext>
            </a:extLst>
          </p:cNvPr>
          <p:cNvSpPr/>
          <p:nvPr/>
        </p:nvSpPr>
        <p:spPr>
          <a:xfrm>
            <a:off x="8682008" y="3169720"/>
            <a:ext cx="1170894" cy="501106"/>
          </a:xfrm>
          <a:prstGeom prst="homePlate">
            <a:avLst>
              <a:gd name="adj" fmla="val 32030"/>
            </a:avLst>
          </a:prstGeom>
          <a:solidFill>
            <a:srgbClr val="4B675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 mayo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6388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74197F5C-862F-47F1-A0AC-01B7660AFC2B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>
            <a:off x="6021562" y="2706449"/>
            <a:ext cx="18959" cy="926379"/>
          </a:xfrm>
          <a:prstGeom prst="line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56340530-4A66-41AE-8411-3D23BD4A4FCD}"/>
              </a:ext>
            </a:extLst>
          </p:cNvPr>
          <p:cNvSpPr/>
          <p:nvPr/>
        </p:nvSpPr>
        <p:spPr>
          <a:xfrm>
            <a:off x="765110" y="498116"/>
            <a:ext cx="6858000" cy="682207"/>
          </a:xfrm>
          <a:prstGeom prst="rect">
            <a:avLst/>
          </a:prstGeom>
          <a:solidFill>
            <a:srgbClr val="ABC1B5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817398-91A3-4783-A289-33DEF529E3EC}"/>
              </a:ext>
            </a:extLst>
          </p:cNvPr>
          <p:cNvSpPr txBox="1"/>
          <p:nvPr/>
        </p:nvSpPr>
        <p:spPr>
          <a:xfrm>
            <a:off x="849087" y="498116"/>
            <a:ext cx="6018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 Black" panose="020F0A02020204030203" pitchFamily="34" charset="0"/>
                <a:sym typeface="Montserrat"/>
              </a:rPr>
              <a:t>Fase planificación i requisitos</a:t>
            </a:r>
            <a:endParaRPr lang="es-ES" sz="2000" b="1" dirty="0">
              <a:latin typeface="Lato Black" panose="020F0A02020204030203" pitchFamily="34" charset="0"/>
              <a:sym typeface="Montserrat"/>
            </a:endParaRPr>
          </a:p>
        </p:txBody>
      </p:sp>
      <p:sp>
        <p:nvSpPr>
          <p:cNvPr id="20" name="Google Shape;571;p43">
            <a:extLst>
              <a:ext uri="{FF2B5EF4-FFF2-40B4-BE49-F238E27FC236}">
                <a16:creationId xmlns:a16="http://schemas.microsoft.com/office/drawing/2014/main" id="{5B97E267-6ABD-44B0-8971-C57C4F084E0B}"/>
              </a:ext>
            </a:extLst>
          </p:cNvPr>
          <p:cNvSpPr txBox="1"/>
          <p:nvPr/>
        </p:nvSpPr>
        <p:spPr>
          <a:xfrm>
            <a:off x="523533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onathan Molina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572;p43">
            <a:extLst>
              <a:ext uri="{FF2B5EF4-FFF2-40B4-BE49-F238E27FC236}">
                <a16:creationId xmlns:a16="http://schemas.microsoft.com/office/drawing/2014/main" id="{D82AAFD0-96E2-452E-B12E-D0C6C449F394}"/>
              </a:ext>
            </a:extLst>
          </p:cNvPr>
          <p:cNvSpPr txBox="1"/>
          <p:nvPr/>
        </p:nvSpPr>
        <p:spPr>
          <a:xfrm>
            <a:off x="2152041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Guillermo Faura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573;p43">
            <a:extLst>
              <a:ext uri="{FF2B5EF4-FFF2-40B4-BE49-F238E27FC236}">
                <a16:creationId xmlns:a16="http://schemas.microsoft.com/office/drawing/2014/main" id="{BE76E893-51DC-4DA6-9AE0-2B003D5CBCD5}"/>
              </a:ext>
            </a:extLst>
          </p:cNvPr>
          <p:cNvSpPr txBox="1"/>
          <p:nvPr/>
        </p:nvSpPr>
        <p:spPr>
          <a:xfrm>
            <a:off x="3780549" y="4966136"/>
            <a:ext cx="1323295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Edwin Hernandez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574;p43">
            <a:extLst>
              <a:ext uri="{FF2B5EF4-FFF2-40B4-BE49-F238E27FC236}">
                <a16:creationId xmlns:a16="http://schemas.microsoft.com/office/drawing/2014/main" id="{6D2EA9A6-D29A-438E-8364-EE84D0EB01F2}"/>
              </a:ext>
            </a:extLst>
          </p:cNvPr>
          <p:cNvSpPr txBox="1"/>
          <p:nvPr/>
        </p:nvSpPr>
        <p:spPr>
          <a:xfrm>
            <a:off x="5409059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Lorena Martínez</a:t>
            </a:r>
            <a:br>
              <a:rPr lang="es-ES" dirty="0">
                <a:latin typeface="Montserrat"/>
                <a:ea typeface="Montserrat"/>
                <a:cs typeface="Montserrat"/>
                <a:sym typeface="Montserrat"/>
              </a:rPr>
            </a:br>
            <a:endParaRPr lang="es-ES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572;p43">
            <a:extLst>
              <a:ext uri="{FF2B5EF4-FFF2-40B4-BE49-F238E27FC236}">
                <a16:creationId xmlns:a16="http://schemas.microsoft.com/office/drawing/2014/main" id="{0B51D4E5-63DC-43D0-A9B1-C6FEF2D4A903}"/>
              </a:ext>
            </a:extLst>
          </p:cNvPr>
          <p:cNvSpPr txBox="1"/>
          <p:nvPr/>
        </p:nvSpPr>
        <p:spPr>
          <a:xfrm>
            <a:off x="7037566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 Gómez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573;p43">
            <a:extLst>
              <a:ext uri="{FF2B5EF4-FFF2-40B4-BE49-F238E27FC236}">
                <a16:creationId xmlns:a16="http://schemas.microsoft.com/office/drawing/2014/main" id="{8B40CEC8-B028-4A28-91AA-965E854DF772}"/>
              </a:ext>
            </a:extLst>
          </p:cNvPr>
          <p:cNvSpPr txBox="1"/>
          <p:nvPr/>
        </p:nvSpPr>
        <p:spPr>
          <a:xfrm>
            <a:off x="8666075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Angel García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574;p43">
            <a:extLst>
              <a:ext uri="{FF2B5EF4-FFF2-40B4-BE49-F238E27FC236}">
                <a16:creationId xmlns:a16="http://schemas.microsoft.com/office/drawing/2014/main" id="{3C2E08AA-FF4F-4A9C-8EA4-67320B74BE85}"/>
              </a:ext>
            </a:extLst>
          </p:cNvPr>
          <p:cNvSpPr txBox="1"/>
          <p:nvPr/>
        </p:nvSpPr>
        <p:spPr>
          <a:xfrm>
            <a:off x="10294584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Victor Calvo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" name="Imagen 37" descr="Un hombre con una camisa roja&#10;&#10;Descripción generada automáticamente">
            <a:extLst>
              <a:ext uri="{FF2B5EF4-FFF2-40B4-BE49-F238E27FC236}">
                <a16:creationId xmlns:a16="http://schemas.microsoft.com/office/drawing/2014/main" id="{2D4FED24-9174-4C6A-B3D8-2446FA831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8" r="7988"/>
          <a:stretch/>
        </p:blipFill>
        <p:spPr>
          <a:xfrm>
            <a:off x="523533" y="3611567"/>
            <a:ext cx="1225006" cy="124936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39" name="Imagen 38" descr="Una persona sonriendo&#10;&#10;Descripción generada automáticamente">
            <a:extLst>
              <a:ext uri="{FF2B5EF4-FFF2-40B4-BE49-F238E27FC236}">
                <a16:creationId xmlns:a16="http://schemas.microsoft.com/office/drawing/2014/main" id="{B365B26F-76CC-4267-9695-98E6AB9D5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70" r="2600" b="20114"/>
          <a:stretch/>
        </p:blipFill>
        <p:spPr>
          <a:xfrm>
            <a:off x="3787197" y="3616377"/>
            <a:ext cx="1225006" cy="124936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4D6A29E-478A-4D52-A2A1-B97A9293C0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7" t="6031" r="7659" b="1696"/>
          <a:stretch/>
        </p:blipFill>
        <p:spPr>
          <a:xfrm>
            <a:off x="2147908" y="3632289"/>
            <a:ext cx="1240664" cy="1228638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4" name="Imagen 13" descr="Una persona con el cabello largo&#10;&#10;Descripción generada automáticamente">
            <a:extLst>
              <a:ext uri="{FF2B5EF4-FFF2-40B4-BE49-F238E27FC236}">
                <a16:creationId xmlns:a16="http://schemas.microsoft.com/office/drawing/2014/main" id="{A15DEE21-A4FF-4FC3-9015-A7D587530F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5" b="5138"/>
          <a:stretch/>
        </p:blipFill>
        <p:spPr>
          <a:xfrm>
            <a:off x="5426486" y="3632828"/>
            <a:ext cx="1228070" cy="1249360"/>
          </a:xfrm>
          <a:prstGeom prst="ellipse">
            <a:avLst/>
          </a:prstGeom>
        </p:spPr>
      </p:pic>
      <p:pic>
        <p:nvPicPr>
          <p:cNvPr id="12" name="Imagen 11" descr="Un hombre con camisa de cuadros&#10;&#10;Descripción generada automáticamente">
            <a:extLst>
              <a:ext uri="{FF2B5EF4-FFF2-40B4-BE49-F238E27FC236}">
                <a16:creationId xmlns:a16="http://schemas.microsoft.com/office/drawing/2014/main" id="{DE6CAE70-2492-41D9-8AB2-5B637A1AEE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8" b="13067"/>
          <a:stretch/>
        </p:blipFill>
        <p:spPr>
          <a:xfrm>
            <a:off x="5409058" y="1544383"/>
            <a:ext cx="1225007" cy="1162066"/>
          </a:xfrm>
          <a:prstGeom prst="ellipse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E60DBA5-57A5-4796-8DC9-DFF01F54BA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21" t="28742" r="8874" b="23607"/>
          <a:stretch/>
        </p:blipFill>
        <p:spPr>
          <a:xfrm>
            <a:off x="7044214" y="3632289"/>
            <a:ext cx="1225006" cy="1224464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46" name="Imagen 45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42C60A7D-0543-4F46-9E5C-600E16D0BE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41" b="2728"/>
          <a:stretch/>
        </p:blipFill>
        <p:spPr>
          <a:xfrm>
            <a:off x="8690927" y="3607393"/>
            <a:ext cx="1241483" cy="1274795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35" name="Google Shape;571;p43">
            <a:extLst>
              <a:ext uri="{FF2B5EF4-FFF2-40B4-BE49-F238E27FC236}">
                <a16:creationId xmlns:a16="http://schemas.microsoft.com/office/drawing/2014/main" id="{9F473A98-C9B7-47E8-834B-839EEB1FDBEC}"/>
              </a:ext>
            </a:extLst>
          </p:cNvPr>
          <p:cNvSpPr txBox="1"/>
          <p:nvPr/>
        </p:nvSpPr>
        <p:spPr>
          <a:xfrm>
            <a:off x="5409058" y="2859259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Noel Caparrós</a:t>
            </a:r>
            <a:endParaRPr lang="es-E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440A737-88A7-4E05-BA40-8C69175B35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37" t="21937" r="-53" b="6468"/>
          <a:stretch/>
        </p:blipFill>
        <p:spPr>
          <a:xfrm>
            <a:off x="10301231" y="3589114"/>
            <a:ext cx="1241483" cy="1267639"/>
          </a:xfrm>
          <a:prstGeom prst="ellipse">
            <a:avLst/>
          </a:prstGeom>
          <a:ln>
            <a:noFill/>
          </a:ln>
          <a:effectLst/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8AB2767D-5161-4DE3-9EE8-94476D5B255D}"/>
              </a:ext>
            </a:extLst>
          </p:cNvPr>
          <p:cNvCxnSpPr>
            <a:stCxn id="12" idx="2"/>
            <a:endCxn id="38" idx="0"/>
          </p:cNvCxnSpPr>
          <p:nvPr/>
        </p:nvCxnSpPr>
        <p:spPr>
          <a:xfrm rot="10800000" flipV="1">
            <a:off x="1136036" y="2125415"/>
            <a:ext cx="4273022" cy="1486151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4B25EF38-0D09-4CA7-8688-B9CF4E416EB7}"/>
              </a:ext>
            </a:extLst>
          </p:cNvPr>
          <p:cNvCxnSpPr>
            <a:cxnSpLocks/>
            <a:stCxn id="12" idx="2"/>
            <a:endCxn id="40" idx="0"/>
          </p:cNvCxnSpPr>
          <p:nvPr/>
        </p:nvCxnSpPr>
        <p:spPr>
          <a:xfrm rot="10800000" flipV="1">
            <a:off x="2768240" y="2125415"/>
            <a:ext cx="2640818" cy="1506873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0580AD17-1FD3-43CC-94BC-60D4C3AA1B69}"/>
              </a:ext>
            </a:extLst>
          </p:cNvPr>
          <p:cNvCxnSpPr>
            <a:stCxn id="12" idx="2"/>
            <a:endCxn id="39" idx="0"/>
          </p:cNvCxnSpPr>
          <p:nvPr/>
        </p:nvCxnSpPr>
        <p:spPr>
          <a:xfrm rot="10800000" flipV="1">
            <a:off x="4399700" y="2125415"/>
            <a:ext cx="1009358" cy="1490961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4FAC9B83-1C93-4421-B8D1-04D9E68F80A2}"/>
              </a:ext>
            </a:extLst>
          </p:cNvPr>
          <p:cNvCxnSpPr>
            <a:stCxn id="12" idx="6"/>
            <a:endCxn id="45" idx="0"/>
          </p:cNvCxnSpPr>
          <p:nvPr/>
        </p:nvCxnSpPr>
        <p:spPr>
          <a:xfrm>
            <a:off x="6634065" y="2125416"/>
            <a:ext cx="1022652" cy="1506873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69627819-F48B-46FA-A9D3-CB88BDF4ACDA}"/>
              </a:ext>
            </a:extLst>
          </p:cNvPr>
          <p:cNvCxnSpPr>
            <a:stCxn id="12" idx="6"/>
            <a:endCxn id="46" idx="0"/>
          </p:cNvCxnSpPr>
          <p:nvPr/>
        </p:nvCxnSpPr>
        <p:spPr>
          <a:xfrm>
            <a:off x="6634065" y="2125416"/>
            <a:ext cx="2677604" cy="1481977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r 60">
            <a:extLst>
              <a:ext uri="{FF2B5EF4-FFF2-40B4-BE49-F238E27FC236}">
                <a16:creationId xmlns:a16="http://schemas.microsoft.com/office/drawing/2014/main" id="{B52D1749-15D4-4484-82B4-2FA121D9E38E}"/>
              </a:ext>
            </a:extLst>
          </p:cNvPr>
          <p:cNvCxnSpPr>
            <a:stCxn id="12" idx="6"/>
            <a:endCxn id="47" idx="0"/>
          </p:cNvCxnSpPr>
          <p:nvPr/>
        </p:nvCxnSpPr>
        <p:spPr>
          <a:xfrm>
            <a:off x="6634065" y="2125416"/>
            <a:ext cx="4287908" cy="1463698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5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6340530-4A66-41AE-8411-3D23BD4A4FCD}"/>
              </a:ext>
            </a:extLst>
          </p:cNvPr>
          <p:cNvSpPr/>
          <p:nvPr/>
        </p:nvSpPr>
        <p:spPr>
          <a:xfrm>
            <a:off x="765110" y="498115"/>
            <a:ext cx="6858000" cy="682208"/>
          </a:xfrm>
          <a:prstGeom prst="rect">
            <a:avLst/>
          </a:prstGeom>
          <a:solidFill>
            <a:srgbClr val="ABC1B5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817398-91A3-4783-A289-33DEF529E3EC}"/>
              </a:ext>
            </a:extLst>
          </p:cNvPr>
          <p:cNvSpPr txBox="1"/>
          <p:nvPr/>
        </p:nvSpPr>
        <p:spPr>
          <a:xfrm>
            <a:off x="849087" y="498116"/>
            <a:ext cx="6018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 Black" panose="020F0A02020204030203" pitchFamily="34" charset="0"/>
                <a:sym typeface="Montserrat"/>
              </a:rPr>
              <a:t>Fase desarrollo y test</a:t>
            </a:r>
            <a:endParaRPr lang="es-ES" sz="2000" b="1" dirty="0">
              <a:latin typeface="Lato Black" panose="020F0A02020204030203" pitchFamily="34" charset="0"/>
              <a:sym typeface="Montserrat"/>
            </a:endParaRPr>
          </a:p>
        </p:txBody>
      </p:sp>
      <p:sp>
        <p:nvSpPr>
          <p:cNvPr id="20" name="Google Shape;571;p43">
            <a:extLst>
              <a:ext uri="{FF2B5EF4-FFF2-40B4-BE49-F238E27FC236}">
                <a16:creationId xmlns:a16="http://schemas.microsoft.com/office/drawing/2014/main" id="{5B97E267-6ABD-44B0-8971-C57C4F084E0B}"/>
              </a:ext>
            </a:extLst>
          </p:cNvPr>
          <p:cNvSpPr txBox="1"/>
          <p:nvPr/>
        </p:nvSpPr>
        <p:spPr>
          <a:xfrm>
            <a:off x="1961296" y="2834091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onathan Molina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COORD. BACK-END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572;p43">
            <a:extLst>
              <a:ext uri="{FF2B5EF4-FFF2-40B4-BE49-F238E27FC236}">
                <a16:creationId xmlns:a16="http://schemas.microsoft.com/office/drawing/2014/main" id="{D82AAFD0-96E2-452E-B12E-D0C6C449F394}"/>
              </a:ext>
            </a:extLst>
          </p:cNvPr>
          <p:cNvSpPr txBox="1"/>
          <p:nvPr/>
        </p:nvSpPr>
        <p:spPr>
          <a:xfrm>
            <a:off x="5409057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Guillermo Faura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573;p43">
            <a:extLst>
              <a:ext uri="{FF2B5EF4-FFF2-40B4-BE49-F238E27FC236}">
                <a16:creationId xmlns:a16="http://schemas.microsoft.com/office/drawing/2014/main" id="{BE76E893-51DC-4DA6-9AE0-2B003D5CBCD5}"/>
              </a:ext>
            </a:extLst>
          </p:cNvPr>
          <p:cNvSpPr txBox="1"/>
          <p:nvPr/>
        </p:nvSpPr>
        <p:spPr>
          <a:xfrm>
            <a:off x="2711040" y="4933479"/>
            <a:ext cx="1323295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Edwin Hernandez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574;p43">
            <a:extLst>
              <a:ext uri="{FF2B5EF4-FFF2-40B4-BE49-F238E27FC236}">
                <a16:creationId xmlns:a16="http://schemas.microsoft.com/office/drawing/2014/main" id="{6D2EA9A6-D29A-438E-8364-EE84D0EB01F2}"/>
              </a:ext>
            </a:extLst>
          </p:cNvPr>
          <p:cNvSpPr txBox="1"/>
          <p:nvPr/>
        </p:nvSpPr>
        <p:spPr>
          <a:xfrm>
            <a:off x="7956316" y="2812830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Lorena Martínez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COORD. FRONT-END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572;p43">
            <a:extLst>
              <a:ext uri="{FF2B5EF4-FFF2-40B4-BE49-F238E27FC236}">
                <a16:creationId xmlns:a16="http://schemas.microsoft.com/office/drawing/2014/main" id="{0B51D4E5-63DC-43D0-A9B1-C6FEF2D4A903}"/>
              </a:ext>
            </a:extLst>
          </p:cNvPr>
          <p:cNvSpPr txBox="1"/>
          <p:nvPr/>
        </p:nvSpPr>
        <p:spPr>
          <a:xfrm>
            <a:off x="7037566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 Gómez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573;p43">
            <a:extLst>
              <a:ext uri="{FF2B5EF4-FFF2-40B4-BE49-F238E27FC236}">
                <a16:creationId xmlns:a16="http://schemas.microsoft.com/office/drawing/2014/main" id="{8B40CEC8-B028-4A28-91AA-965E854DF772}"/>
              </a:ext>
            </a:extLst>
          </p:cNvPr>
          <p:cNvSpPr txBox="1"/>
          <p:nvPr/>
        </p:nvSpPr>
        <p:spPr>
          <a:xfrm>
            <a:off x="8666075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Angel García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574;p43">
            <a:extLst>
              <a:ext uri="{FF2B5EF4-FFF2-40B4-BE49-F238E27FC236}">
                <a16:creationId xmlns:a16="http://schemas.microsoft.com/office/drawing/2014/main" id="{3C2E08AA-FF4F-4A9C-8EA4-67320B74BE85}"/>
              </a:ext>
            </a:extLst>
          </p:cNvPr>
          <p:cNvSpPr txBox="1"/>
          <p:nvPr/>
        </p:nvSpPr>
        <p:spPr>
          <a:xfrm>
            <a:off x="10294584" y="4966136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Victor Calvo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" name="Imagen 37" descr="Un hombre con una camisa roja&#10;&#10;Descripción generada automáticamente">
            <a:extLst>
              <a:ext uri="{FF2B5EF4-FFF2-40B4-BE49-F238E27FC236}">
                <a16:creationId xmlns:a16="http://schemas.microsoft.com/office/drawing/2014/main" id="{2D4FED24-9174-4C6A-B3D8-2446FA831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8" r="7988"/>
          <a:stretch/>
        </p:blipFill>
        <p:spPr>
          <a:xfrm>
            <a:off x="1961296" y="1479522"/>
            <a:ext cx="1225006" cy="124936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39" name="Imagen 38" descr="Una persona sonriendo&#10;&#10;Descripción generada automáticamente">
            <a:extLst>
              <a:ext uri="{FF2B5EF4-FFF2-40B4-BE49-F238E27FC236}">
                <a16:creationId xmlns:a16="http://schemas.microsoft.com/office/drawing/2014/main" id="{B365B26F-76CC-4267-9695-98E6AB9D5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70" r="2600" b="20114"/>
          <a:stretch/>
        </p:blipFill>
        <p:spPr>
          <a:xfrm>
            <a:off x="2717688" y="3583720"/>
            <a:ext cx="1225006" cy="124936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4D6A29E-478A-4D52-A2A1-B97A9293C0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7" t="6031" r="7659" b="1696"/>
          <a:stretch/>
        </p:blipFill>
        <p:spPr>
          <a:xfrm>
            <a:off x="5404924" y="3632289"/>
            <a:ext cx="1240664" cy="1228638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2" name="Imagen 11" descr="Un hombre con camisa de cuadros&#10;&#10;Descripción generada automáticamente">
            <a:extLst>
              <a:ext uri="{FF2B5EF4-FFF2-40B4-BE49-F238E27FC236}">
                <a16:creationId xmlns:a16="http://schemas.microsoft.com/office/drawing/2014/main" id="{DE6CAE70-2492-41D9-8AB2-5B637A1AEE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8" b="13067"/>
          <a:stretch/>
        </p:blipFill>
        <p:spPr>
          <a:xfrm>
            <a:off x="1103023" y="3623269"/>
            <a:ext cx="1225007" cy="1162066"/>
          </a:xfrm>
          <a:prstGeom prst="ellipse">
            <a:avLst/>
          </a:prstGeom>
        </p:spPr>
      </p:pic>
      <p:pic>
        <p:nvPicPr>
          <p:cNvPr id="14" name="Imagen 13" descr="Una persona con el cabello largo&#10;&#10;Descripción generada automáticamente">
            <a:extLst>
              <a:ext uri="{FF2B5EF4-FFF2-40B4-BE49-F238E27FC236}">
                <a16:creationId xmlns:a16="http://schemas.microsoft.com/office/drawing/2014/main" id="{A15DEE21-A4FF-4FC3-9015-A7D587530F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5" b="5138"/>
          <a:stretch/>
        </p:blipFill>
        <p:spPr>
          <a:xfrm>
            <a:off x="7973743" y="1479522"/>
            <a:ext cx="1228070" cy="1249360"/>
          </a:xfrm>
          <a:prstGeom prst="ellipse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E60DBA5-57A5-4796-8DC9-DFF01F54BA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21" t="28742" r="8874" b="23607"/>
          <a:stretch/>
        </p:blipFill>
        <p:spPr>
          <a:xfrm>
            <a:off x="7044214" y="3632289"/>
            <a:ext cx="1225006" cy="1224464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46" name="Imagen 45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42C60A7D-0543-4F46-9E5C-600E16D0BE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41" b="2728"/>
          <a:stretch/>
        </p:blipFill>
        <p:spPr>
          <a:xfrm>
            <a:off x="8690927" y="3607393"/>
            <a:ext cx="1241483" cy="1274795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35" name="Google Shape;571;p43">
            <a:extLst>
              <a:ext uri="{FF2B5EF4-FFF2-40B4-BE49-F238E27FC236}">
                <a16:creationId xmlns:a16="http://schemas.microsoft.com/office/drawing/2014/main" id="{9F473A98-C9B7-47E8-834B-839EEB1FDBEC}"/>
              </a:ext>
            </a:extLst>
          </p:cNvPr>
          <p:cNvSpPr txBox="1"/>
          <p:nvPr/>
        </p:nvSpPr>
        <p:spPr>
          <a:xfrm>
            <a:off x="1103023" y="4938145"/>
            <a:ext cx="1225006" cy="59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Noel Caparrós</a:t>
            </a:r>
            <a:br>
              <a:rPr lang="es-ES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ES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CEO</a:t>
            </a: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440A737-88A7-4E05-BA40-8C69175B35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37" t="21937" r="-53" b="6468"/>
          <a:stretch/>
        </p:blipFill>
        <p:spPr>
          <a:xfrm>
            <a:off x="10301231" y="3589114"/>
            <a:ext cx="1241483" cy="1267639"/>
          </a:xfrm>
          <a:prstGeom prst="ellipse">
            <a:avLst/>
          </a:prstGeom>
          <a:ln>
            <a:noFill/>
          </a:ln>
          <a:effectLst/>
        </p:spPr>
      </p:pic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3AD26F30-3621-4368-B70D-3384B941A413}"/>
              </a:ext>
            </a:extLst>
          </p:cNvPr>
          <p:cNvCxnSpPr>
            <a:stCxn id="38" idx="2"/>
            <a:endCxn id="12" idx="0"/>
          </p:cNvCxnSpPr>
          <p:nvPr/>
        </p:nvCxnSpPr>
        <p:spPr>
          <a:xfrm rot="10800000" flipV="1">
            <a:off x="1715528" y="2104201"/>
            <a:ext cx="245769" cy="1519067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62A0BB74-668C-4431-8F8D-D7C3642D2118}"/>
              </a:ext>
            </a:extLst>
          </p:cNvPr>
          <p:cNvCxnSpPr>
            <a:stCxn id="38" idx="6"/>
            <a:endCxn id="39" idx="0"/>
          </p:cNvCxnSpPr>
          <p:nvPr/>
        </p:nvCxnSpPr>
        <p:spPr>
          <a:xfrm>
            <a:off x="3186302" y="2104202"/>
            <a:ext cx="143889" cy="1479518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CC03DB3F-C71D-44AF-BE35-988B08D7163B}"/>
              </a:ext>
            </a:extLst>
          </p:cNvPr>
          <p:cNvCxnSpPr>
            <a:stCxn id="14" idx="2"/>
            <a:endCxn id="40" idx="0"/>
          </p:cNvCxnSpPr>
          <p:nvPr/>
        </p:nvCxnSpPr>
        <p:spPr>
          <a:xfrm rot="10800000" flipV="1">
            <a:off x="6025257" y="2104201"/>
            <a:ext cx="1948487" cy="1528087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EFDBFDF7-56E6-4166-A864-CB48EBAB43AF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 rot="10800000" flipV="1">
            <a:off x="7656717" y="2104201"/>
            <a:ext cx="317026" cy="1528087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3CBB063A-969B-4647-A350-45FC85BA227A}"/>
              </a:ext>
            </a:extLst>
          </p:cNvPr>
          <p:cNvCxnSpPr>
            <a:stCxn id="14" idx="6"/>
            <a:endCxn id="46" idx="0"/>
          </p:cNvCxnSpPr>
          <p:nvPr/>
        </p:nvCxnSpPr>
        <p:spPr>
          <a:xfrm>
            <a:off x="9201813" y="2104202"/>
            <a:ext cx="109856" cy="1503191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E194FF0A-C51E-4C7E-A5E4-43BA101ADDD2}"/>
              </a:ext>
            </a:extLst>
          </p:cNvPr>
          <p:cNvCxnSpPr>
            <a:stCxn id="14" idx="6"/>
            <a:endCxn id="47" idx="0"/>
          </p:cNvCxnSpPr>
          <p:nvPr/>
        </p:nvCxnSpPr>
        <p:spPr>
          <a:xfrm>
            <a:off x="9201813" y="2104202"/>
            <a:ext cx="1720160" cy="1484912"/>
          </a:xfrm>
          <a:prstGeom prst="bentConnector2">
            <a:avLst/>
          </a:prstGeom>
          <a:ln>
            <a:solidFill>
              <a:srgbClr val="C7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6A18B4E7-2B1D-48D1-B322-7D47BB9B140E}"/>
              </a:ext>
            </a:extLst>
          </p:cNvPr>
          <p:cNvSpPr txBox="1"/>
          <p:nvPr/>
        </p:nvSpPr>
        <p:spPr>
          <a:xfrm>
            <a:off x="7819777" y="5670427"/>
            <a:ext cx="196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4B6759"/>
                </a:solidFill>
                <a:latin typeface="Lato Black" panose="020F0A02020204030203" pitchFamily="34" charset="0"/>
              </a:rPr>
              <a:t>FRONT-END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D62CF2A-2B1C-4E22-99D3-AAE567315286}"/>
              </a:ext>
            </a:extLst>
          </p:cNvPr>
          <p:cNvSpPr txBox="1"/>
          <p:nvPr/>
        </p:nvSpPr>
        <p:spPr>
          <a:xfrm>
            <a:off x="1741378" y="5670427"/>
            <a:ext cx="173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4B6759"/>
                </a:solidFill>
                <a:latin typeface="Lato Black" panose="020F0A02020204030203" pitchFamily="34" charset="0"/>
              </a:rPr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209071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C1D599CE-847F-47EF-AF55-EA38BB679CAB}"/>
              </a:ext>
            </a:extLst>
          </p:cNvPr>
          <p:cNvGrpSpPr/>
          <p:nvPr/>
        </p:nvGrpSpPr>
        <p:grpSpPr>
          <a:xfrm>
            <a:off x="5973312" y="4102417"/>
            <a:ext cx="3833769" cy="2335008"/>
            <a:chOff x="1593041" y="1453016"/>
            <a:chExt cx="3833769" cy="2335008"/>
          </a:xfrm>
          <a:noFill/>
        </p:grpSpPr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287B3A70-DE6E-41A8-8086-25C5A4FB79D6}"/>
                </a:ext>
              </a:extLst>
            </p:cNvPr>
            <p:cNvSpPr/>
            <p:nvPr/>
          </p:nvSpPr>
          <p:spPr>
            <a:xfrm rot="16200000">
              <a:off x="2342422" y="703635"/>
              <a:ext cx="2335008" cy="3833769"/>
            </a:xfrm>
            <a:prstGeom prst="roundRect">
              <a:avLst/>
            </a:prstGeom>
            <a:grpFill/>
            <a:ln>
              <a:solidFill>
                <a:srgbClr val="CFE4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C7909859-DA53-4756-9706-863D5BD8B011}"/>
                </a:ext>
              </a:extLst>
            </p:cNvPr>
            <p:cNvSpPr txBox="1"/>
            <p:nvPr/>
          </p:nvSpPr>
          <p:spPr>
            <a:xfrm>
              <a:off x="3170112" y="3396442"/>
              <a:ext cx="76452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rgbClr val="4B6759"/>
                  </a:solidFill>
                  <a:latin typeface="Lato Black" panose="020F0A02020204030203" pitchFamily="34" charset="0"/>
                </a:rPr>
                <a:t>VIDEO</a:t>
              </a:r>
              <a:endParaRPr lang="es-ES" dirty="0">
                <a:solidFill>
                  <a:srgbClr val="4B6759"/>
                </a:solidFill>
                <a:latin typeface="Lato Black" panose="020F0A02020204030203" pitchFamily="34" charset="0"/>
              </a:endParaRPr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401C0A9D-F64E-4A07-B899-8F550106E8F0}"/>
              </a:ext>
            </a:extLst>
          </p:cNvPr>
          <p:cNvGrpSpPr/>
          <p:nvPr/>
        </p:nvGrpSpPr>
        <p:grpSpPr>
          <a:xfrm>
            <a:off x="1589344" y="4101872"/>
            <a:ext cx="3833769" cy="2335008"/>
            <a:chOff x="1593041" y="1453016"/>
            <a:chExt cx="3833769" cy="2335008"/>
          </a:xfrm>
          <a:noFill/>
        </p:grpSpPr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601653F7-242F-4A83-9DC5-B3026CBA1FE4}"/>
                </a:ext>
              </a:extLst>
            </p:cNvPr>
            <p:cNvSpPr/>
            <p:nvPr/>
          </p:nvSpPr>
          <p:spPr>
            <a:xfrm rot="16200000">
              <a:off x="2342422" y="703635"/>
              <a:ext cx="2335008" cy="3833769"/>
            </a:xfrm>
            <a:prstGeom prst="roundRect">
              <a:avLst/>
            </a:prstGeom>
            <a:grpFill/>
            <a:ln>
              <a:solidFill>
                <a:srgbClr val="CFE4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CA65C02C-29F6-451E-AF80-44E92C9B8287}"/>
                </a:ext>
              </a:extLst>
            </p:cNvPr>
            <p:cNvSpPr txBox="1"/>
            <p:nvPr/>
          </p:nvSpPr>
          <p:spPr>
            <a:xfrm>
              <a:off x="2834148" y="3423506"/>
              <a:ext cx="135155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rgbClr val="4B6759"/>
                  </a:solidFill>
                  <a:latin typeface="Lato Black" panose="020F0A02020204030203" pitchFamily="34" charset="0"/>
                </a:rPr>
                <a:t>DESARROLLO</a:t>
              </a:r>
              <a:endParaRPr lang="es-ES" dirty="0">
                <a:solidFill>
                  <a:srgbClr val="4B6759"/>
                </a:solidFill>
                <a:latin typeface="Lato Black" panose="020F0A02020204030203" pitchFamily="34" charset="0"/>
              </a:endParaRPr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FA6D6FB0-9717-4C58-998B-C2BE199C2FFF}"/>
              </a:ext>
            </a:extLst>
          </p:cNvPr>
          <p:cNvGrpSpPr/>
          <p:nvPr/>
        </p:nvGrpSpPr>
        <p:grpSpPr>
          <a:xfrm>
            <a:off x="5973311" y="1458536"/>
            <a:ext cx="3833769" cy="2335008"/>
            <a:chOff x="1593041" y="1453016"/>
            <a:chExt cx="3833769" cy="2335008"/>
          </a:xfrm>
          <a:noFill/>
        </p:grpSpPr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FD3CCF58-68C0-45AB-B9EF-C5A0440E80CF}"/>
                </a:ext>
              </a:extLst>
            </p:cNvPr>
            <p:cNvSpPr/>
            <p:nvPr/>
          </p:nvSpPr>
          <p:spPr>
            <a:xfrm rot="16200000">
              <a:off x="2342422" y="703635"/>
              <a:ext cx="2335008" cy="3833769"/>
            </a:xfrm>
            <a:prstGeom prst="roundRect">
              <a:avLst/>
            </a:prstGeom>
            <a:grpFill/>
            <a:ln>
              <a:solidFill>
                <a:srgbClr val="CFE4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9233B462-7CE4-4A52-A8AF-539C5BB794E3}"/>
                </a:ext>
              </a:extLst>
            </p:cNvPr>
            <p:cNvSpPr txBox="1"/>
            <p:nvPr/>
          </p:nvSpPr>
          <p:spPr>
            <a:xfrm>
              <a:off x="2791917" y="3401279"/>
              <a:ext cx="155576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rgbClr val="4B6759"/>
                  </a:solidFill>
                  <a:latin typeface="Lato Black" panose="020F0A02020204030203" pitchFamily="34" charset="0"/>
                </a:rPr>
                <a:t>PRESENTACIÓN</a:t>
              </a:r>
              <a:endParaRPr lang="es-ES" dirty="0">
                <a:solidFill>
                  <a:srgbClr val="4B6759"/>
                </a:solidFill>
                <a:latin typeface="Lato Black" panose="020F0A02020204030203" pitchFamily="34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5399150-F9D6-454F-805F-F3CA4270E96D}"/>
              </a:ext>
            </a:extLst>
          </p:cNvPr>
          <p:cNvGrpSpPr/>
          <p:nvPr/>
        </p:nvGrpSpPr>
        <p:grpSpPr>
          <a:xfrm>
            <a:off x="1593041" y="1453016"/>
            <a:ext cx="3833769" cy="2335008"/>
            <a:chOff x="1593041" y="1453016"/>
            <a:chExt cx="3833769" cy="2335008"/>
          </a:xfrm>
          <a:noFill/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71772063-776E-4811-81BB-2D3B296C06C8}"/>
                </a:ext>
              </a:extLst>
            </p:cNvPr>
            <p:cNvSpPr/>
            <p:nvPr/>
          </p:nvSpPr>
          <p:spPr>
            <a:xfrm rot="16200000">
              <a:off x="2342422" y="703635"/>
              <a:ext cx="2335008" cy="3833769"/>
            </a:xfrm>
            <a:prstGeom prst="roundRect">
              <a:avLst/>
            </a:prstGeom>
            <a:grpFill/>
            <a:ln>
              <a:solidFill>
                <a:srgbClr val="CFE4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4B6B778-1D6F-4F28-AC53-5C93F543A541}"/>
                </a:ext>
              </a:extLst>
            </p:cNvPr>
            <p:cNvSpPr txBox="1"/>
            <p:nvPr/>
          </p:nvSpPr>
          <p:spPr>
            <a:xfrm>
              <a:off x="2535499" y="3411686"/>
              <a:ext cx="1809335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rgbClr val="4B6759"/>
                  </a:solidFill>
                  <a:latin typeface="Lato Black" panose="020F0A02020204030203" pitchFamily="34" charset="0"/>
                </a:rPr>
                <a:t>DOCUMENTACIÓN</a:t>
              </a:r>
              <a:endParaRPr lang="es-ES" dirty="0">
                <a:solidFill>
                  <a:srgbClr val="4B6759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56340530-4A66-41AE-8411-3D23BD4A4FCD}"/>
              </a:ext>
            </a:extLst>
          </p:cNvPr>
          <p:cNvSpPr/>
          <p:nvPr/>
        </p:nvSpPr>
        <p:spPr>
          <a:xfrm>
            <a:off x="765110" y="532361"/>
            <a:ext cx="6858000" cy="647962"/>
          </a:xfrm>
          <a:prstGeom prst="rect">
            <a:avLst/>
          </a:prstGeom>
          <a:solidFill>
            <a:srgbClr val="ABC1B5">
              <a:alpha val="5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817398-91A3-4783-A289-33DEF529E3EC}"/>
              </a:ext>
            </a:extLst>
          </p:cNvPr>
          <p:cNvSpPr txBox="1"/>
          <p:nvPr/>
        </p:nvSpPr>
        <p:spPr>
          <a:xfrm>
            <a:off x="849087" y="498116"/>
            <a:ext cx="6018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 Black" panose="020F0A02020204030203" pitchFamily="34" charset="0"/>
                <a:sym typeface="Montserrat"/>
              </a:rPr>
              <a:t>Fase cierre del proyecto</a:t>
            </a:r>
            <a:endParaRPr lang="es-ES" sz="2000" b="1" dirty="0">
              <a:latin typeface="Lato Black" panose="020F0A02020204030203" pitchFamily="34" charset="0"/>
              <a:sym typeface="Montserrat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4CBFBF6-9C4B-4A8A-9053-D14BCFB58D39}"/>
              </a:ext>
            </a:extLst>
          </p:cNvPr>
          <p:cNvGrpSpPr/>
          <p:nvPr/>
        </p:nvGrpSpPr>
        <p:grpSpPr>
          <a:xfrm>
            <a:off x="6415791" y="1640071"/>
            <a:ext cx="1225006" cy="1635980"/>
            <a:chOff x="1961296" y="1479522"/>
            <a:chExt cx="1225006" cy="1635980"/>
          </a:xfrm>
        </p:grpSpPr>
        <p:sp>
          <p:nvSpPr>
            <p:cNvPr id="20" name="Google Shape;571;p43">
              <a:extLst>
                <a:ext uri="{FF2B5EF4-FFF2-40B4-BE49-F238E27FC236}">
                  <a16:creationId xmlns:a16="http://schemas.microsoft.com/office/drawing/2014/main" id="{5B97E267-6ABD-44B0-8971-C57C4F084E0B}"/>
                </a:ext>
              </a:extLst>
            </p:cNvPr>
            <p:cNvSpPr txBox="1"/>
            <p:nvPr/>
          </p:nvSpPr>
          <p:spPr>
            <a:xfrm>
              <a:off x="1961296" y="2834092"/>
              <a:ext cx="1225006" cy="281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</a:t>
              </a:r>
              <a:r>
                <a:rPr lang="en" sz="12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onathan Molina</a:t>
              </a:r>
              <a:b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COORD. BACK-END</a:t>
              </a:r>
              <a:endParaRPr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8" name="Imagen 37" descr="Un hombre con una camisa roja&#10;&#10;Descripción generada automáticamente">
              <a:extLst>
                <a:ext uri="{FF2B5EF4-FFF2-40B4-BE49-F238E27FC236}">
                  <a16:creationId xmlns:a16="http://schemas.microsoft.com/office/drawing/2014/main" id="{2D4FED24-9174-4C6A-B3D8-2446FA831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88" r="7988"/>
            <a:stretch/>
          </p:blipFill>
          <p:spPr>
            <a:xfrm>
              <a:off x="1961296" y="1479522"/>
              <a:ext cx="1225006" cy="1249360"/>
            </a:xfrm>
            <a:prstGeom prst="ellipse">
              <a:avLst/>
            </a:prstGeom>
            <a:ln>
              <a:noFill/>
            </a:ln>
            <a:effectLst/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528B3AF4-CFD5-488F-A04A-BCE0DD5DC89B}"/>
              </a:ext>
            </a:extLst>
          </p:cNvPr>
          <p:cNvGrpSpPr/>
          <p:nvPr/>
        </p:nvGrpSpPr>
        <p:grpSpPr>
          <a:xfrm>
            <a:off x="3646155" y="1673606"/>
            <a:ext cx="1323295" cy="1704542"/>
            <a:chOff x="2711040" y="3583720"/>
            <a:chExt cx="1323295" cy="1704542"/>
          </a:xfrm>
        </p:grpSpPr>
        <p:sp>
          <p:nvSpPr>
            <p:cNvPr id="22" name="Google Shape;573;p43">
              <a:extLst>
                <a:ext uri="{FF2B5EF4-FFF2-40B4-BE49-F238E27FC236}">
                  <a16:creationId xmlns:a16="http://schemas.microsoft.com/office/drawing/2014/main" id="{BE76E893-51DC-4DA6-9AE0-2B003D5CBCD5}"/>
                </a:ext>
              </a:extLst>
            </p:cNvPr>
            <p:cNvSpPr txBox="1"/>
            <p:nvPr/>
          </p:nvSpPr>
          <p:spPr>
            <a:xfrm>
              <a:off x="2711040" y="4933480"/>
              <a:ext cx="1323295" cy="354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Edwin Hernandez</a:t>
              </a:r>
              <a:b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BACK-END</a:t>
              </a:r>
              <a:endParaRPr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9" name="Imagen 38" descr="Una persona sonriendo&#10;&#10;Descripción generada automáticamente">
              <a:extLst>
                <a:ext uri="{FF2B5EF4-FFF2-40B4-BE49-F238E27FC236}">
                  <a16:creationId xmlns:a16="http://schemas.microsoft.com/office/drawing/2014/main" id="{B365B26F-76CC-4267-9695-98E6AB9D5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170" r="2600" b="20114"/>
            <a:stretch/>
          </p:blipFill>
          <p:spPr>
            <a:xfrm>
              <a:off x="2717688" y="3583720"/>
              <a:ext cx="1225006" cy="1249360"/>
            </a:xfrm>
            <a:prstGeom prst="ellipse">
              <a:avLst/>
            </a:prstGeom>
            <a:ln>
              <a:noFill/>
            </a:ln>
            <a:effectLst/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BF7D728-1B2C-4ED6-B350-CEE09B6462FE}"/>
              </a:ext>
            </a:extLst>
          </p:cNvPr>
          <p:cNvGrpSpPr/>
          <p:nvPr/>
        </p:nvGrpSpPr>
        <p:grpSpPr>
          <a:xfrm>
            <a:off x="2889593" y="4351102"/>
            <a:ext cx="1240664" cy="1690470"/>
            <a:chOff x="5404924" y="3632289"/>
            <a:chExt cx="1240664" cy="1690470"/>
          </a:xfrm>
        </p:grpSpPr>
        <p:sp>
          <p:nvSpPr>
            <p:cNvPr id="21" name="Google Shape;572;p43">
              <a:extLst>
                <a:ext uri="{FF2B5EF4-FFF2-40B4-BE49-F238E27FC236}">
                  <a16:creationId xmlns:a16="http://schemas.microsoft.com/office/drawing/2014/main" id="{D82AAFD0-96E2-452E-B12E-D0C6C449F394}"/>
                </a:ext>
              </a:extLst>
            </p:cNvPr>
            <p:cNvSpPr txBox="1"/>
            <p:nvPr/>
          </p:nvSpPr>
          <p:spPr>
            <a:xfrm>
              <a:off x="5409057" y="4966137"/>
              <a:ext cx="1225006" cy="356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Guillermo Faura</a:t>
              </a:r>
              <a:b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FRONT-END</a:t>
              </a:r>
              <a:endParaRPr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D4D6A29E-478A-4D52-A2A1-B97A9293C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7" t="6031" r="7659" b="1696"/>
            <a:stretch/>
          </p:blipFill>
          <p:spPr>
            <a:xfrm>
              <a:off x="5404924" y="3632289"/>
              <a:ext cx="1240664" cy="1228638"/>
            </a:xfrm>
            <a:prstGeom prst="ellipse">
              <a:avLst/>
            </a:prstGeom>
            <a:ln>
              <a:noFill/>
            </a:ln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4AF8B77-DC5D-44C2-8EA8-1FA36EB855F3}"/>
              </a:ext>
            </a:extLst>
          </p:cNvPr>
          <p:cNvGrpSpPr/>
          <p:nvPr/>
        </p:nvGrpSpPr>
        <p:grpSpPr>
          <a:xfrm>
            <a:off x="7932643" y="1667742"/>
            <a:ext cx="1245497" cy="1637927"/>
            <a:chOff x="7956316" y="1479522"/>
            <a:chExt cx="1245497" cy="1637927"/>
          </a:xfrm>
        </p:grpSpPr>
        <p:sp>
          <p:nvSpPr>
            <p:cNvPr id="23" name="Google Shape;574;p43">
              <a:extLst>
                <a:ext uri="{FF2B5EF4-FFF2-40B4-BE49-F238E27FC236}">
                  <a16:creationId xmlns:a16="http://schemas.microsoft.com/office/drawing/2014/main" id="{6D2EA9A6-D29A-438E-8364-EE84D0EB01F2}"/>
                </a:ext>
              </a:extLst>
            </p:cNvPr>
            <p:cNvSpPr txBox="1"/>
            <p:nvPr/>
          </p:nvSpPr>
          <p:spPr>
            <a:xfrm>
              <a:off x="7956316" y="2812831"/>
              <a:ext cx="1225006" cy="30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Lorena Martínez</a:t>
              </a:r>
              <a:b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COORD. FRONT-END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" name="Imagen 13" descr="Una persona con el cabello largo&#10;&#10;Descripción generada automáticamente">
              <a:extLst>
                <a:ext uri="{FF2B5EF4-FFF2-40B4-BE49-F238E27FC236}">
                  <a16:creationId xmlns:a16="http://schemas.microsoft.com/office/drawing/2014/main" id="{A15DEE21-A4FF-4FC3-9015-A7D587530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5" b="5138"/>
            <a:stretch/>
          </p:blipFill>
          <p:spPr>
            <a:xfrm>
              <a:off x="7973743" y="1479522"/>
              <a:ext cx="1228070" cy="1249360"/>
            </a:xfrm>
            <a:prstGeom prst="ellipse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C44CEF86-481A-4A33-BD6C-BE3779ABE9D5}"/>
              </a:ext>
            </a:extLst>
          </p:cNvPr>
          <p:cNvGrpSpPr/>
          <p:nvPr/>
        </p:nvGrpSpPr>
        <p:grpSpPr>
          <a:xfrm>
            <a:off x="2143204" y="1665625"/>
            <a:ext cx="1296963" cy="1713720"/>
            <a:chOff x="1103023" y="3623269"/>
            <a:chExt cx="1261772" cy="1676102"/>
          </a:xfrm>
        </p:grpSpPr>
        <p:pic>
          <p:nvPicPr>
            <p:cNvPr id="12" name="Imagen 11" descr="Un hombre con camisa de cuadros&#10;&#10;Descripción generada automáticamente">
              <a:extLst>
                <a:ext uri="{FF2B5EF4-FFF2-40B4-BE49-F238E27FC236}">
                  <a16:creationId xmlns:a16="http://schemas.microsoft.com/office/drawing/2014/main" id="{DE6CAE70-2492-41D9-8AB2-5B637A1A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78" b="13067"/>
            <a:stretch/>
          </p:blipFill>
          <p:spPr>
            <a:xfrm>
              <a:off x="1103023" y="3623269"/>
              <a:ext cx="1261772" cy="1196941"/>
            </a:xfrm>
            <a:prstGeom prst="ellipse">
              <a:avLst/>
            </a:prstGeom>
          </p:spPr>
        </p:pic>
        <p:sp>
          <p:nvSpPr>
            <p:cNvPr id="35" name="Google Shape;571;p43">
              <a:extLst>
                <a:ext uri="{FF2B5EF4-FFF2-40B4-BE49-F238E27FC236}">
                  <a16:creationId xmlns:a16="http://schemas.microsoft.com/office/drawing/2014/main" id="{9F473A98-C9B7-47E8-834B-839EEB1FDBEC}"/>
                </a:ext>
              </a:extLst>
            </p:cNvPr>
            <p:cNvSpPr txBox="1"/>
            <p:nvPr/>
          </p:nvSpPr>
          <p:spPr>
            <a:xfrm>
              <a:off x="1103023" y="4938146"/>
              <a:ext cx="1225006" cy="361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Noel Caparrós</a:t>
              </a:r>
              <a:br>
                <a:rPr lang="es-ES" dirty="0"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s-ES" sz="8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CEO</a:t>
              </a: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784EEEE-9ABC-4A26-8E58-A5A70B381F28}"/>
              </a:ext>
            </a:extLst>
          </p:cNvPr>
          <p:cNvGrpSpPr/>
          <p:nvPr/>
        </p:nvGrpSpPr>
        <p:grpSpPr>
          <a:xfrm>
            <a:off x="6068156" y="4469995"/>
            <a:ext cx="3597566" cy="1639919"/>
            <a:chOff x="5932328" y="4401652"/>
            <a:chExt cx="4470818" cy="1997142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7CE93EA5-BE94-430C-85A8-836FC941FFAF}"/>
                </a:ext>
              </a:extLst>
            </p:cNvPr>
            <p:cNvGrpSpPr/>
            <p:nvPr/>
          </p:nvGrpSpPr>
          <p:grpSpPr>
            <a:xfrm>
              <a:off x="9171492" y="4426548"/>
              <a:ext cx="1231654" cy="1928756"/>
              <a:chOff x="7037566" y="3632289"/>
              <a:chExt cx="1231654" cy="1928756"/>
            </a:xfrm>
          </p:grpSpPr>
          <p:sp>
            <p:nvSpPr>
              <p:cNvPr id="29" name="Google Shape;572;p43">
                <a:extLst>
                  <a:ext uri="{FF2B5EF4-FFF2-40B4-BE49-F238E27FC236}">
                    <a16:creationId xmlns:a16="http://schemas.microsoft.com/office/drawing/2014/main" id="{0B51D4E5-63DC-43D0-A9B1-C6FEF2D4A903}"/>
                  </a:ext>
                </a:extLst>
              </p:cNvPr>
              <p:cNvSpPr txBox="1"/>
              <p:nvPr/>
            </p:nvSpPr>
            <p:spPr>
              <a:xfrm>
                <a:off x="7037566" y="4966136"/>
                <a:ext cx="1225006" cy="594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Pol Gómez</a:t>
                </a:r>
                <a:br>
                  <a:rPr lang="en" dirty="0"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lang="en" sz="800" dirty="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FRONT-END</a:t>
                </a:r>
                <a:endParaRPr dirty="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6E60DBA5-57A5-4796-8DC9-DFF01F54B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721" t="28742" r="8874" b="23607"/>
              <a:stretch/>
            </p:blipFill>
            <p:spPr>
              <a:xfrm>
                <a:off x="7044214" y="3632289"/>
                <a:ext cx="1225006" cy="1224464"/>
              </a:xfrm>
              <a:prstGeom prst="ellipse">
                <a:avLst/>
              </a:prstGeom>
              <a:ln>
                <a:noFill/>
              </a:ln>
              <a:effectLst/>
            </p:spPr>
          </p:pic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B5A5885-9B00-4C16-9278-A1178DAC92AF}"/>
                </a:ext>
              </a:extLst>
            </p:cNvPr>
            <p:cNvGrpSpPr/>
            <p:nvPr/>
          </p:nvGrpSpPr>
          <p:grpSpPr>
            <a:xfrm>
              <a:off x="5932328" y="4401652"/>
              <a:ext cx="1266335" cy="1953652"/>
              <a:chOff x="8666075" y="3607393"/>
              <a:chExt cx="1266335" cy="1953652"/>
            </a:xfrm>
          </p:grpSpPr>
          <p:sp>
            <p:nvSpPr>
              <p:cNvPr id="30" name="Google Shape;573;p43">
                <a:extLst>
                  <a:ext uri="{FF2B5EF4-FFF2-40B4-BE49-F238E27FC236}">
                    <a16:creationId xmlns:a16="http://schemas.microsoft.com/office/drawing/2014/main" id="{8B40CEC8-B028-4A28-91AA-965E854DF772}"/>
                  </a:ext>
                </a:extLst>
              </p:cNvPr>
              <p:cNvSpPr txBox="1"/>
              <p:nvPr/>
            </p:nvSpPr>
            <p:spPr>
              <a:xfrm>
                <a:off x="8666075" y="4966136"/>
                <a:ext cx="1225006" cy="594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Angel García</a:t>
                </a:r>
                <a:br>
                  <a:rPr lang="en" dirty="0"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lang="en" sz="800" dirty="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FRONT-END</a:t>
                </a:r>
                <a:endParaRPr dirty="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6" name="Imagen 45" descr="Cara de un hombre sonriendo&#10;&#10;Descripción generada automáticamente">
                <a:extLst>
                  <a:ext uri="{FF2B5EF4-FFF2-40B4-BE49-F238E27FC236}">
                    <a16:creationId xmlns:a16="http://schemas.microsoft.com/office/drawing/2014/main" id="{42C60A7D-0543-4F46-9E5C-600E16D0BE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741" b="2728"/>
              <a:stretch/>
            </p:blipFill>
            <p:spPr>
              <a:xfrm>
                <a:off x="8690927" y="3607393"/>
                <a:ext cx="1241483" cy="1274795"/>
              </a:xfrm>
              <a:prstGeom prst="ellipse">
                <a:avLst/>
              </a:prstGeom>
              <a:ln>
                <a:noFill/>
              </a:ln>
              <a:effectLst/>
            </p:spPr>
          </p:pic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D19332EB-E7E8-435B-ABCF-7398297301A0}"/>
                </a:ext>
              </a:extLst>
            </p:cNvPr>
            <p:cNvGrpSpPr/>
            <p:nvPr/>
          </p:nvGrpSpPr>
          <p:grpSpPr>
            <a:xfrm>
              <a:off x="7569251" y="4426863"/>
              <a:ext cx="1248130" cy="1971931"/>
              <a:chOff x="10294584" y="3589114"/>
              <a:chExt cx="1248130" cy="1971931"/>
            </a:xfrm>
          </p:grpSpPr>
          <p:sp>
            <p:nvSpPr>
              <p:cNvPr id="31" name="Google Shape;574;p43">
                <a:extLst>
                  <a:ext uri="{FF2B5EF4-FFF2-40B4-BE49-F238E27FC236}">
                    <a16:creationId xmlns:a16="http://schemas.microsoft.com/office/drawing/2014/main" id="{3C2E08AA-FF4F-4A9C-8EA4-67320B74BE85}"/>
                  </a:ext>
                </a:extLst>
              </p:cNvPr>
              <p:cNvSpPr txBox="1"/>
              <p:nvPr/>
            </p:nvSpPr>
            <p:spPr>
              <a:xfrm>
                <a:off x="10294584" y="4966136"/>
                <a:ext cx="1225006" cy="594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Victor Calvo</a:t>
                </a:r>
                <a:br>
                  <a:rPr lang="en" dirty="0"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lang="en" sz="800" dirty="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FRONT-END</a:t>
                </a:r>
                <a:endParaRPr dirty="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7" name="Imagen 46">
                <a:extLst>
                  <a:ext uri="{FF2B5EF4-FFF2-40B4-BE49-F238E27FC236}">
                    <a16:creationId xmlns:a16="http://schemas.microsoft.com/office/drawing/2014/main" id="{9440A737-88A7-4E05-BA40-8C69175B35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537" t="21937" r="-53" b="6468"/>
              <a:stretch/>
            </p:blipFill>
            <p:spPr>
              <a:xfrm>
                <a:off x="10301231" y="3589114"/>
                <a:ext cx="1241483" cy="1267639"/>
              </a:xfrm>
              <a:prstGeom prst="ellipse">
                <a:avLst/>
              </a:prstGeom>
              <a:ln>
                <a:noFill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10121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ja de libreta png - Imagui">
            <a:extLst>
              <a:ext uri="{FF2B5EF4-FFF2-40B4-BE49-F238E27FC236}">
                <a16:creationId xmlns:a16="http://schemas.microsoft.com/office/drawing/2014/main" id="{0F565D4C-B66E-4601-8F72-8D59A908A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" b="6257"/>
          <a:stretch/>
        </p:blipFill>
        <p:spPr bwMode="auto">
          <a:xfrm rot="16200000">
            <a:off x="628188" y="1281251"/>
            <a:ext cx="5310513" cy="44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0D1CDF69-C3B5-4EB6-A2E5-48BDE84B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8" y="858227"/>
            <a:ext cx="3937315" cy="5122809"/>
          </a:xfrm>
          <a:prstGeom prst="rect">
            <a:avLst/>
          </a:prstGeom>
          <a:ln>
            <a:noFill/>
          </a:ln>
        </p:spPr>
      </p:pic>
      <p:pic>
        <p:nvPicPr>
          <p:cNvPr id="5" name="Picture 2" descr="Hoja de libreta png - Imagui">
            <a:extLst>
              <a:ext uri="{FF2B5EF4-FFF2-40B4-BE49-F238E27FC236}">
                <a16:creationId xmlns:a16="http://schemas.microsoft.com/office/drawing/2014/main" id="{0FFED569-0D9E-47F4-9BF2-FFDA4906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0" r="7077" b="6610"/>
          <a:stretch/>
        </p:blipFill>
        <p:spPr bwMode="auto">
          <a:xfrm rot="16200000">
            <a:off x="5845690" y="1242966"/>
            <a:ext cx="5310516" cy="45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53D9A75C-F155-4119-8C67-DC7D0EB89660}"/>
              </a:ext>
            </a:extLst>
          </p:cNvPr>
          <p:cNvGrpSpPr/>
          <p:nvPr/>
        </p:nvGrpSpPr>
        <p:grpSpPr>
          <a:xfrm>
            <a:off x="6853805" y="858223"/>
            <a:ext cx="3841087" cy="5141553"/>
            <a:chOff x="6924412" y="284958"/>
            <a:chExt cx="3678201" cy="5312392"/>
          </a:xfrm>
        </p:grpSpPr>
        <p:pic>
          <p:nvPicPr>
            <p:cNvPr id="8" name="Imagen 7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52C868CE-CD41-4285-BF5C-9C1420D2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412" y="284958"/>
              <a:ext cx="3678201" cy="35222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Imagen 8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E2D7E145-0B6F-4FB3-8596-13264D0CB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5"/>
            <a:stretch/>
          </p:blipFill>
          <p:spPr>
            <a:xfrm>
              <a:off x="6924412" y="3807254"/>
              <a:ext cx="3678201" cy="179009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1277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D665D41-CC98-45C6-8D0D-83B3F7368909}"/>
              </a:ext>
            </a:extLst>
          </p:cNvPr>
          <p:cNvSpPr/>
          <p:nvPr/>
        </p:nvSpPr>
        <p:spPr>
          <a:xfrm>
            <a:off x="0" y="0"/>
            <a:ext cx="3733101" cy="6858000"/>
          </a:xfrm>
          <a:prstGeom prst="rect">
            <a:avLst/>
          </a:prstGeom>
          <a:solidFill>
            <a:srgbClr val="CFE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Google Shape;161;p22">
            <a:extLst>
              <a:ext uri="{FF2B5EF4-FFF2-40B4-BE49-F238E27FC236}">
                <a16:creationId xmlns:a16="http://schemas.microsoft.com/office/drawing/2014/main" id="{C4E2C762-4354-40B2-8199-5B4194791126}"/>
              </a:ext>
            </a:extLst>
          </p:cNvPr>
          <p:cNvSpPr/>
          <p:nvPr/>
        </p:nvSpPr>
        <p:spPr>
          <a:xfrm>
            <a:off x="6902143" y="2434904"/>
            <a:ext cx="2355670" cy="2413933"/>
          </a:xfrm>
          <a:prstGeom prst="ellipse">
            <a:avLst/>
          </a:prstGeom>
          <a:noFill/>
          <a:ln w="76200" cap="flat" cmpd="sng">
            <a:solidFill>
              <a:srgbClr val="B1D1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2400" dirty="0" err="1">
                <a:solidFill>
                  <a:srgbClr val="454F5B"/>
                </a:solidFill>
                <a:latin typeface="Roboto Condensed Light" panose="020B0604020202020204" pitchFamily="2" charset="0"/>
                <a:ea typeface="Roboto Condensed Light" panose="020B0604020202020204" pitchFamily="2" charset="0"/>
                <a:sym typeface="Montserrat"/>
              </a:rPr>
              <a:t>Insonmia</a:t>
            </a:r>
            <a:endParaRPr lang="es-ES" sz="2400" dirty="0">
              <a:solidFill>
                <a:srgbClr val="454F5B"/>
              </a:solidFill>
              <a:latin typeface="Roboto Condensed Light" panose="020B0604020202020204" pitchFamily="2" charset="0"/>
              <a:ea typeface="Roboto Condensed Light" panose="020B0604020202020204" pitchFamily="2" charset="0"/>
              <a:sym typeface="Montserrat"/>
            </a:endParaRPr>
          </a:p>
        </p:txBody>
      </p:sp>
      <p:sp>
        <p:nvSpPr>
          <p:cNvPr id="3" name="Google Shape;162;p22">
            <a:extLst>
              <a:ext uri="{FF2B5EF4-FFF2-40B4-BE49-F238E27FC236}">
                <a16:creationId xmlns:a16="http://schemas.microsoft.com/office/drawing/2014/main" id="{85D84C6A-6AC9-42A1-81AD-9E333426C551}"/>
              </a:ext>
            </a:extLst>
          </p:cNvPr>
          <p:cNvSpPr/>
          <p:nvPr/>
        </p:nvSpPr>
        <p:spPr>
          <a:xfrm>
            <a:off x="4915947" y="2434904"/>
            <a:ext cx="2355670" cy="2413933"/>
          </a:xfrm>
          <a:prstGeom prst="ellipse">
            <a:avLst/>
          </a:prstGeom>
          <a:noFill/>
          <a:ln w="76200" cap="flat" cmpd="sng">
            <a:solidFill>
              <a:srgbClr val="ABC1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rgbClr val="454F5B"/>
                </a:solidFill>
                <a:latin typeface="Roboto Condensed Light" panose="020B0604020202020204" pitchFamily="2" charset="0"/>
                <a:ea typeface="Roboto Condensed Light" panose="020B0604020202020204" pitchFamily="2" charset="0"/>
                <a:cs typeface="Montserrat"/>
                <a:sym typeface="Montserrat"/>
              </a:rPr>
              <a:t>Code</a:t>
            </a:r>
            <a:r>
              <a:rPr lang="es-ES" sz="2400" dirty="0">
                <a:solidFill>
                  <a:srgbClr val="454F5B"/>
                </a:solidFill>
                <a:latin typeface="Roboto Condensed Light" panose="020B0604020202020204" pitchFamily="2" charset="0"/>
                <a:ea typeface="Roboto Condensed Light" panose="020B0604020202020204" pitchFamily="2" charset="0"/>
                <a:cs typeface="Montserrat"/>
                <a:sym typeface="Montserrat"/>
              </a:rPr>
              <a:t> </a:t>
            </a:r>
            <a:r>
              <a:rPr lang="es-ES" sz="2400" dirty="0" err="1">
                <a:solidFill>
                  <a:srgbClr val="454F5B"/>
                </a:solidFill>
                <a:latin typeface="Roboto Condensed Light" panose="020B0604020202020204" pitchFamily="2" charset="0"/>
                <a:ea typeface="Roboto Condensed Light" panose="020B0604020202020204" pitchFamily="2" charset="0"/>
                <a:cs typeface="Montserrat"/>
                <a:sym typeface="Montserrat"/>
              </a:rPr>
              <a:t>Climate</a:t>
            </a:r>
            <a:endParaRPr sz="2400" dirty="0">
              <a:solidFill>
                <a:srgbClr val="454F5B"/>
              </a:solidFill>
              <a:latin typeface="Roboto Condensed Light" panose="020B0604020202020204" pitchFamily="2" charset="0"/>
              <a:ea typeface="Roboto Condensed Light" panose="020B0604020202020204" pitchFamily="2" charset="0"/>
              <a:cs typeface="Montserrat"/>
              <a:sym typeface="Montserrat"/>
            </a:endParaRPr>
          </a:p>
        </p:txBody>
      </p:sp>
      <p:sp>
        <p:nvSpPr>
          <p:cNvPr id="4" name="Google Shape;163;p22">
            <a:extLst>
              <a:ext uri="{FF2B5EF4-FFF2-40B4-BE49-F238E27FC236}">
                <a16:creationId xmlns:a16="http://schemas.microsoft.com/office/drawing/2014/main" id="{2417AA64-6BBC-467A-8A5A-0026B638BFA5}"/>
              </a:ext>
            </a:extLst>
          </p:cNvPr>
          <p:cNvSpPr/>
          <p:nvPr/>
        </p:nvSpPr>
        <p:spPr>
          <a:xfrm>
            <a:off x="8919133" y="2434904"/>
            <a:ext cx="2355670" cy="2413933"/>
          </a:xfrm>
          <a:prstGeom prst="ellipse">
            <a:avLst/>
          </a:prstGeom>
          <a:noFill/>
          <a:ln w="76200" cap="flat" cmpd="sng">
            <a:solidFill>
              <a:srgbClr val="464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s-ES" sz="2400" dirty="0">
              <a:solidFill>
                <a:srgbClr val="454F5B"/>
              </a:solidFill>
              <a:latin typeface="Roboto Condensed Light" panose="020B0604020202020204" pitchFamily="2" charset="0"/>
              <a:ea typeface="Roboto Condensed Light" panose="020B0604020202020204" pitchFamily="2" charset="0"/>
              <a:sym typeface="Montserrat"/>
            </a:endParaRPr>
          </a:p>
          <a:p>
            <a:pPr algn="ctr"/>
            <a:r>
              <a:rPr lang="es-ES" sz="2400" dirty="0">
                <a:solidFill>
                  <a:srgbClr val="454F5B"/>
                </a:solidFill>
                <a:latin typeface="Roboto Condensed Light" panose="020B0604020202020204" pitchFamily="2" charset="0"/>
                <a:ea typeface="Roboto Condensed Light" panose="020B0604020202020204" pitchFamily="2" charset="0"/>
                <a:sym typeface="Montserrat"/>
              </a:rPr>
              <a:t>Pruebas</a:t>
            </a:r>
            <a:r>
              <a:rPr lang="es-ES" sz="24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2400" dirty="0">
                <a:solidFill>
                  <a:srgbClr val="454F5B"/>
                </a:solidFill>
                <a:latin typeface="Roboto Condensed Light" panose="020B0604020202020204" pitchFamily="2" charset="0"/>
                <a:ea typeface="Roboto Condensed Light" panose="020B0604020202020204" pitchFamily="2" charset="0"/>
                <a:sym typeface="Montserrat"/>
              </a:rPr>
              <a:t>integración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rgbClr val="454F5B"/>
              </a:solidFill>
              <a:latin typeface="Roboto Condensed Light" panose="020B0604020202020204" pitchFamily="2" charset="0"/>
              <a:ea typeface="Roboto Condensed Light" panose="020B0604020202020204" pitchFamily="2" charset="0"/>
              <a:sym typeface="Montserra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900B479-FF7D-4550-8592-6AF35A81BB98}"/>
              </a:ext>
            </a:extLst>
          </p:cNvPr>
          <p:cNvSpPr txBox="1"/>
          <p:nvPr/>
        </p:nvSpPr>
        <p:spPr>
          <a:xfrm>
            <a:off x="370916" y="489727"/>
            <a:ext cx="3118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 Black" panose="020F0A02020204030203" pitchFamily="34" charset="0"/>
                <a:sym typeface="Montserrat"/>
              </a:rPr>
              <a:t>Contratiempos y soluciones</a:t>
            </a:r>
            <a:endParaRPr lang="es-ES" sz="2000" b="1" dirty="0">
              <a:latin typeface="Lato Black" panose="020F0A02020204030203" pitchFamily="34" charset="0"/>
              <a:sym typeface="Montserra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77539-F69B-4D0A-AB0C-3A04E68644D9}"/>
              </a:ext>
            </a:extLst>
          </p:cNvPr>
          <p:cNvSpPr txBox="1"/>
          <p:nvPr/>
        </p:nvSpPr>
        <p:spPr>
          <a:xfrm>
            <a:off x="370916" y="1700682"/>
            <a:ext cx="101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637370"/>
                </a:solidFill>
                <a:latin typeface="Lato Black" panose="020F0A02020204030203" pitchFamily="34" charset="0"/>
                <a:sym typeface="Montserrat"/>
              </a:rPr>
              <a:t>Test</a:t>
            </a:r>
            <a:endParaRPr lang="es-ES" sz="5400" b="1" dirty="0">
              <a:solidFill>
                <a:srgbClr val="637370"/>
              </a:solidFill>
              <a:latin typeface="Lato Black" panose="020F0A02020204030203" pitchFamily="34" charset="0"/>
              <a:sym typeface="Montserra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C488E4-CC84-46FE-89C6-F1A85B5F01D5}"/>
              </a:ext>
            </a:extLst>
          </p:cNvPr>
          <p:cNvSpPr txBox="1"/>
          <p:nvPr/>
        </p:nvSpPr>
        <p:spPr>
          <a:xfrm>
            <a:off x="5822768" y="1377517"/>
            <a:ext cx="451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 Black" panose="020F0A02020204030203" pitchFamily="34" charset="0"/>
                <a:sym typeface="Montserrat"/>
              </a:rPr>
              <a:t>Errores de última hora</a:t>
            </a:r>
            <a:endParaRPr lang="es-ES" sz="2000" b="1" dirty="0">
              <a:latin typeface="Lato Black" panose="020F0A02020204030203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8039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Personalizado 1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7DF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309</Words>
  <Application>Microsoft Office PowerPoint</Application>
  <PresentationFormat>Panorámica</PresentationFormat>
  <Paragraphs>132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Garamond</vt:lpstr>
      <vt:lpstr>Glacial Indifference</vt:lpstr>
      <vt:lpstr>Lato Black</vt:lpstr>
      <vt:lpstr>Montserrat</vt:lpstr>
      <vt:lpstr>Roboto Black</vt:lpstr>
      <vt:lpstr>Roboto Condensed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Lorena Martínez Torres (Teams)</dc:creator>
  <cp:lastModifiedBy>Noel Caparròs Burgos</cp:lastModifiedBy>
  <cp:revision>90</cp:revision>
  <dcterms:created xsi:type="dcterms:W3CDTF">2021-05-26T10:23:40Z</dcterms:created>
  <dcterms:modified xsi:type="dcterms:W3CDTF">2021-05-30T18:15:02Z</dcterms:modified>
</cp:coreProperties>
</file>